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5"/>
    <p:sldMasterId id="2147483721" r:id="rId6"/>
  </p:sldMasterIdLst>
  <p:notesMasterIdLst>
    <p:notesMasterId r:id="rId28"/>
  </p:notesMasterIdLst>
  <p:handoutMasterIdLst>
    <p:handoutMasterId r:id="rId29"/>
  </p:handoutMasterIdLst>
  <p:sldIdLst>
    <p:sldId id="263" r:id="rId7"/>
    <p:sldId id="300" r:id="rId8"/>
    <p:sldId id="269" r:id="rId9"/>
    <p:sldId id="301" r:id="rId10"/>
    <p:sldId id="270" r:id="rId11"/>
    <p:sldId id="271" r:id="rId12"/>
    <p:sldId id="275" r:id="rId13"/>
    <p:sldId id="272" r:id="rId14"/>
    <p:sldId id="274" r:id="rId15"/>
    <p:sldId id="294" r:id="rId16"/>
    <p:sldId id="299" r:id="rId17"/>
    <p:sldId id="273" r:id="rId18"/>
    <p:sldId id="276" r:id="rId19"/>
    <p:sldId id="277" r:id="rId20"/>
    <p:sldId id="278" r:id="rId21"/>
    <p:sldId id="279" r:id="rId22"/>
    <p:sldId id="264" r:id="rId23"/>
    <p:sldId id="302" r:id="rId24"/>
    <p:sldId id="331" r:id="rId25"/>
    <p:sldId id="330" r:id="rId26"/>
    <p:sldId id="268" r:id="rId27"/>
  </p:sldIdLst>
  <p:sldSz cx="9144000" cy="5143500" type="screen16x9"/>
  <p:notesSz cx="6797675" cy="9928225"/>
  <p:defaultTextStyle>
    <a:defPPr>
      <a:defRPr lang="en-GB"/>
    </a:defPPr>
    <a:lvl1pPr algn="l" defTabSz="851942" rtl="0" fontAlgn="base">
      <a:spcBef>
        <a:spcPct val="0"/>
      </a:spcBef>
      <a:spcAft>
        <a:spcPct val="0"/>
      </a:spcAft>
      <a:defRPr sz="1700" kern="1200">
        <a:solidFill>
          <a:schemeClr val="tx1"/>
        </a:solidFill>
        <a:latin typeface="Arial" charset="0"/>
        <a:ea typeface="+mn-ea"/>
        <a:cs typeface="+mn-cs"/>
      </a:defRPr>
    </a:lvl1pPr>
    <a:lvl2pPr marL="425178" indent="31731" algn="l" defTabSz="851942" rtl="0" fontAlgn="base">
      <a:spcBef>
        <a:spcPct val="0"/>
      </a:spcBef>
      <a:spcAft>
        <a:spcPct val="0"/>
      </a:spcAft>
      <a:defRPr sz="1700" kern="1200">
        <a:solidFill>
          <a:schemeClr val="tx1"/>
        </a:solidFill>
        <a:latin typeface="Arial" charset="0"/>
        <a:ea typeface="+mn-ea"/>
        <a:cs typeface="+mn-cs"/>
      </a:defRPr>
    </a:lvl2pPr>
    <a:lvl3pPr marL="851942" indent="61873" algn="l" defTabSz="851942" rtl="0" fontAlgn="base">
      <a:spcBef>
        <a:spcPct val="0"/>
      </a:spcBef>
      <a:spcAft>
        <a:spcPct val="0"/>
      </a:spcAft>
      <a:defRPr sz="1700" kern="1200">
        <a:solidFill>
          <a:schemeClr val="tx1"/>
        </a:solidFill>
        <a:latin typeface="Arial" charset="0"/>
        <a:ea typeface="+mn-ea"/>
        <a:cs typeface="+mn-cs"/>
      </a:defRPr>
    </a:lvl3pPr>
    <a:lvl4pPr marL="1278703" indent="92016" algn="l" defTabSz="851942" rtl="0" fontAlgn="base">
      <a:spcBef>
        <a:spcPct val="0"/>
      </a:spcBef>
      <a:spcAft>
        <a:spcPct val="0"/>
      </a:spcAft>
      <a:defRPr sz="1700" kern="1200">
        <a:solidFill>
          <a:schemeClr val="tx1"/>
        </a:solidFill>
        <a:latin typeface="Arial" charset="0"/>
        <a:ea typeface="+mn-ea"/>
        <a:cs typeface="+mn-cs"/>
      </a:defRPr>
    </a:lvl4pPr>
    <a:lvl5pPr marL="1705470" indent="122159" algn="l" defTabSz="851942" rtl="0" fontAlgn="base">
      <a:spcBef>
        <a:spcPct val="0"/>
      </a:spcBef>
      <a:spcAft>
        <a:spcPct val="0"/>
      </a:spcAft>
      <a:defRPr sz="1700" kern="1200">
        <a:solidFill>
          <a:schemeClr val="tx1"/>
        </a:solidFill>
        <a:latin typeface="Arial" charset="0"/>
        <a:ea typeface="+mn-ea"/>
        <a:cs typeface="+mn-cs"/>
      </a:defRPr>
    </a:lvl5pPr>
    <a:lvl6pPr marL="2284536" algn="l" defTabSz="913814" rtl="0" eaLnBrk="1" latinLnBrk="0" hangingPunct="1">
      <a:defRPr sz="1700" kern="1200">
        <a:solidFill>
          <a:schemeClr val="tx1"/>
        </a:solidFill>
        <a:latin typeface="Arial" charset="0"/>
        <a:ea typeface="+mn-ea"/>
        <a:cs typeface="+mn-cs"/>
      </a:defRPr>
    </a:lvl6pPr>
    <a:lvl7pPr marL="2741442" algn="l" defTabSz="913814" rtl="0" eaLnBrk="1" latinLnBrk="0" hangingPunct="1">
      <a:defRPr sz="1700" kern="1200">
        <a:solidFill>
          <a:schemeClr val="tx1"/>
        </a:solidFill>
        <a:latin typeface="Arial" charset="0"/>
        <a:ea typeface="+mn-ea"/>
        <a:cs typeface="+mn-cs"/>
      </a:defRPr>
    </a:lvl7pPr>
    <a:lvl8pPr marL="3198350" algn="l" defTabSz="913814" rtl="0" eaLnBrk="1" latinLnBrk="0" hangingPunct="1">
      <a:defRPr sz="1700" kern="1200">
        <a:solidFill>
          <a:schemeClr val="tx1"/>
        </a:solidFill>
        <a:latin typeface="Arial" charset="0"/>
        <a:ea typeface="+mn-ea"/>
        <a:cs typeface="+mn-cs"/>
      </a:defRPr>
    </a:lvl8pPr>
    <a:lvl9pPr marL="3655257" algn="l" defTabSz="913814" rtl="0" eaLnBrk="1" latinLnBrk="0" hangingPunct="1">
      <a:defRPr sz="17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8E52EB3-C8A1-45DD-8755-F92B7B5455BE}">
          <p14:sldIdLst>
            <p14:sldId id="263"/>
            <p14:sldId id="300"/>
            <p14:sldId id="269"/>
            <p14:sldId id="301"/>
            <p14:sldId id="270"/>
            <p14:sldId id="271"/>
            <p14:sldId id="275"/>
            <p14:sldId id="272"/>
            <p14:sldId id="274"/>
            <p14:sldId id="294"/>
            <p14:sldId id="299"/>
            <p14:sldId id="273"/>
            <p14:sldId id="276"/>
            <p14:sldId id="277"/>
            <p14:sldId id="278"/>
            <p14:sldId id="279"/>
            <p14:sldId id="264"/>
            <p14:sldId id="302"/>
            <p14:sldId id="331"/>
            <p14:sldId id="330"/>
            <p14:sldId id="268"/>
          </p14:sldIdLst>
        </p14:section>
      </p14:sectionLst>
    </p:ext>
    <p:ext uri="{EFAFB233-063F-42B5-8137-9DF3F51BA10A}">
      <p15:sldGuideLst xmlns:p15="http://schemas.microsoft.com/office/powerpoint/2012/main">
        <p15:guide id="1" orient="horz" pos="2041" userDrawn="1">
          <p15:clr>
            <a:srgbClr val="A4A3A4"/>
          </p15:clr>
        </p15:guide>
        <p15:guide id="2" pos="2721" userDrawn="1">
          <p15:clr>
            <a:srgbClr val="A4A3A4"/>
          </p15:clr>
        </p15:guide>
        <p15:guide id="3" orient="horz" pos="1620" userDrawn="1">
          <p15:clr>
            <a:srgbClr val="A4A3A4"/>
          </p15:clr>
        </p15:guide>
        <p15:guide id="4" pos="287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256"/>
    <a:srgbClr val="FDDD3E"/>
    <a:srgbClr val="13022D"/>
    <a:srgbClr val="120228"/>
    <a:srgbClr val="14022E"/>
    <a:srgbClr val="000000"/>
    <a:srgbClr val="FFFFFF"/>
    <a:srgbClr val="A6A6A6"/>
    <a:srgbClr val="005C7E"/>
    <a:srgbClr val="F582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7186" autoAdjust="0"/>
  </p:normalViewPr>
  <p:slideViewPr>
    <p:cSldViewPr snapToObjects="1">
      <p:cViewPr varScale="1">
        <p:scale>
          <a:sx n="150" d="100"/>
          <a:sy n="150" d="100"/>
        </p:scale>
        <p:origin x="294" y="108"/>
      </p:cViewPr>
      <p:guideLst>
        <p:guide orient="horz" pos="2041"/>
        <p:guide pos="2721"/>
        <p:guide orient="horz" pos="1620"/>
        <p:guide pos="2879"/>
      </p:guideLst>
    </p:cSldViewPr>
  </p:slideViewPr>
  <p:outlineViewPr>
    <p:cViewPr>
      <p:scale>
        <a:sx n="33" d="100"/>
        <a:sy n="33" d="100"/>
      </p:scale>
      <p:origin x="24"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8" d="100"/>
          <a:sy n="78" d="100"/>
        </p:scale>
        <p:origin x="3084" y="6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8" Type="http://schemas.openxmlformats.org/officeDocument/2006/relationships/slide" Target="slides/slide2.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32" Type="http://schemas.openxmlformats.org/officeDocument/2006/relationships/theme" Target="theme/theme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mn-lt"/>
              </a:defRPr>
            </a:lvl1pPr>
          </a:lstStyle>
          <a:p>
            <a:pPr>
              <a:defRPr/>
            </a:pPr>
            <a:r>
              <a:rPr lang="en-GB"/>
              <a:t>Uncontrolled copy when printed</a:t>
            </a: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mn-lt"/>
              </a:defRPr>
            </a:lvl1pPr>
          </a:lstStyle>
          <a:p>
            <a:pPr>
              <a:defRPr/>
            </a:pPr>
            <a:fld id="{414AA160-8698-40F6-AC9B-B5621755D4AB}" type="datetime1">
              <a:rPr lang="en-GB" smtClean="0"/>
              <a:t>30/06/2025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mn-lt"/>
              </a:defRPr>
            </a:lvl1pPr>
          </a:lstStyle>
          <a:p>
            <a:pPr>
              <a:defRPr/>
            </a:pPr>
            <a:r>
              <a:rPr lang="en-GB"/>
              <a:t>© Crown copyright 2025 Dstl</a:t>
            </a: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mn-lt"/>
              </a:defRPr>
            </a:lvl1pPr>
          </a:lstStyle>
          <a:p>
            <a:pPr>
              <a:defRPr/>
            </a:pPr>
            <a:fld id="{89AD9203-612B-4DA4-921D-5039DF7F7E0C}" type="slidenum">
              <a:rPr lang="en-GB"/>
              <a:pPr>
                <a:defRPr/>
              </a:pPr>
              <a:t>‹#›</a:t>
            </a:fld>
            <a:endParaRPr lang="en-GB"/>
          </a:p>
        </p:txBody>
      </p:sp>
    </p:spTree>
    <p:extLst>
      <p:ext uri="{BB962C8B-B14F-4D97-AF65-F5344CB8AC3E}">
        <p14:creationId xmlns:p14="http://schemas.microsoft.com/office/powerpoint/2010/main" val="32737911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defTabSz="853318" fontAlgn="auto">
              <a:spcBef>
                <a:spcPts val="0"/>
              </a:spcBef>
              <a:spcAft>
                <a:spcPts val="0"/>
              </a:spcAft>
              <a:defRPr sz="1200">
                <a:latin typeface="Arial" pitchFamily="34" charset="0"/>
                <a:cs typeface="Arial" pitchFamily="34" charset="0"/>
              </a:defRPr>
            </a:lvl1pPr>
          </a:lstStyle>
          <a:p>
            <a:pPr>
              <a:defRPr/>
            </a:pPr>
            <a:r>
              <a:rPr lang="en-GB"/>
              <a:t>Uncontrolled copy when printed</a:t>
            </a:r>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defTabSz="853318" fontAlgn="auto">
              <a:spcBef>
                <a:spcPts val="0"/>
              </a:spcBef>
              <a:spcAft>
                <a:spcPts val="0"/>
              </a:spcAft>
              <a:defRPr sz="1200">
                <a:latin typeface="Arial" pitchFamily="34" charset="0"/>
                <a:cs typeface="Arial" pitchFamily="34" charset="0"/>
              </a:defRPr>
            </a:lvl1pPr>
          </a:lstStyle>
          <a:p>
            <a:pPr>
              <a:defRPr/>
            </a:pPr>
            <a:fld id="{04A21E9C-4AD6-4516-8279-163870F7E846}" type="datetime1">
              <a:rPr lang="en-GB" smtClean="0"/>
              <a:t>30/06/2025</a:t>
            </a:fld>
            <a:endParaRPr lang="en-GB" dirty="0"/>
          </a:p>
        </p:txBody>
      </p:sp>
      <p:sp>
        <p:nvSpPr>
          <p:cNvPr id="4" name="Slide Image Placeholder 3"/>
          <p:cNvSpPr>
            <a:spLocks noGrp="1" noRot="1" noChangeAspect="1"/>
          </p:cNvSpPr>
          <p:nvPr>
            <p:ph type="sldImg" idx="2"/>
          </p:nvPr>
        </p:nvSpPr>
        <p:spPr>
          <a:xfrm>
            <a:off x="795338" y="742950"/>
            <a:ext cx="5207000" cy="293052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282575" y="3870325"/>
            <a:ext cx="6232525" cy="5313363"/>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defTabSz="853318" fontAlgn="auto">
              <a:spcBef>
                <a:spcPts val="0"/>
              </a:spcBef>
              <a:spcAft>
                <a:spcPts val="0"/>
              </a:spcAft>
              <a:defRPr sz="1200">
                <a:latin typeface="Arial" pitchFamily="34" charset="0"/>
                <a:cs typeface="Arial" pitchFamily="34" charset="0"/>
              </a:defRPr>
            </a:lvl1pPr>
          </a:lstStyle>
          <a:p>
            <a:pPr>
              <a:defRPr/>
            </a:pPr>
            <a:r>
              <a:rPr lang="en-GB"/>
              <a:t>© Crown copyright 2025 Dstl</a:t>
            </a:r>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defTabSz="853318" fontAlgn="auto">
              <a:spcBef>
                <a:spcPts val="0"/>
              </a:spcBef>
              <a:spcAft>
                <a:spcPts val="0"/>
              </a:spcAft>
              <a:defRPr sz="1200">
                <a:latin typeface="Arial" pitchFamily="34" charset="0"/>
                <a:cs typeface="Arial" pitchFamily="34" charset="0"/>
              </a:defRPr>
            </a:lvl1pPr>
          </a:lstStyle>
          <a:p>
            <a:pPr>
              <a:defRPr/>
            </a:pPr>
            <a:fld id="{6AC03C9E-463D-47B2-8BF7-CCC2C082E4A8}" type="slidenum">
              <a:rPr lang="en-GB"/>
              <a:pPr>
                <a:defRPr/>
              </a:pPr>
              <a:t>‹#›</a:t>
            </a:fld>
            <a:endParaRPr lang="en-GB" dirty="0"/>
          </a:p>
        </p:txBody>
      </p:sp>
    </p:spTree>
    <p:extLst>
      <p:ext uri="{BB962C8B-B14F-4D97-AF65-F5344CB8AC3E}">
        <p14:creationId xmlns:p14="http://schemas.microsoft.com/office/powerpoint/2010/main" val="4078116230"/>
      </p:ext>
    </p:extLst>
  </p:cSld>
  <p:clrMap bg1="lt1" tx1="dk1" bg2="lt2" tx2="dk2" accent1="accent1" accent2="accent2" accent3="accent3" accent4="accent4" accent5="accent5" accent6="accent6" hlink="hlink" folHlink="folHlink"/>
  <p:hf/>
  <p:notesStyle>
    <a:lvl1pPr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25178"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851942"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278703"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705470" algn="l" defTabSz="851942"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131928" algn="l" defTabSz="852772" rtl="0" eaLnBrk="1" latinLnBrk="0" hangingPunct="1">
      <a:defRPr sz="1100" kern="1200">
        <a:solidFill>
          <a:schemeClr val="tx1"/>
        </a:solidFill>
        <a:latin typeface="+mn-lt"/>
        <a:ea typeface="+mn-ea"/>
        <a:cs typeface="+mn-cs"/>
      </a:defRPr>
    </a:lvl6pPr>
    <a:lvl7pPr marL="2558312" algn="l" defTabSz="852772" rtl="0" eaLnBrk="1" latinLnBrk="0" hangingPunct="1">
      <a:defRPr sz="1100" kern="1200">
        <a:solidFill>
          <a:schemeClr val="tx1"/>
        </a:solidFill>
        <a:latin typeface="+mn-lt"/>
        <a:ea typeface="+mn-ea"/>
        <a:cs typeface="+mn-cs"/>
      </a:defRPr>
    </a:lvl7pPr>
    <a:lvl8pPr marL="2984699" algn="l" defTabSz="852772" rtl="0" eaLnBrk="1" latinLnBrk="0" hangingPunct="1">
      <a:defRPr sz="1100" kern="1200">
        <a:solidFill>
          <a:schemeClr val="tx1"/>
        </a:solidFill>
        <a:latin typeface="+mn-lt"/>
        <a:ea typeface="+mn-ea"/>
        <a:cs typeface="+mn-cs"/>
      </a:defRPr>
    </a:lvl8pPr>
    <a:lvl9pPr marL="3411085" algn="l" defTabSz="85277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GB"/>
              <a:t>Uncontrolled copy when printed</a:t>
            </a:r>
            <a:endParaRPr lang="en-GB" dirty="0"/>
          </a:p>
        </p:txBody>
      </p:sp>
      <p:sp>
        <p:nvSpPr>
          <p:cNvPr id="5" name="Date Placeholder 4"/>
          <p:cNvSpPr>
            <a:spLocks noGrp="1"/>
          </p:cNvSpPr>
          <p:nvPr>
            <p:ph type="dt" idx="11"/>
          </p:nvPr>
        </p:nvSpPr>
        <p:spPr/>
        <p:txBody>
          <a:bodyPr/>
          <a:lstStyle/>
          <a:p>
            <a:pPr>
              <a:defRPr/>
            </a:pPr>
            <a:fld id="{D74529AC-4DD5-4A96-9139-B6F1FA3FF237}" type="datetime1">
              <a:rPr lang="en-GB" smtClean="0"/>
              <a:t>30/06/2025</a:t>
            </a:fld>
            <a:endParaRPr lang="en-GB" dirty="0"/>
          </a:p>
        </p:txBody>
      </p:sp>
      <p:sp>
        <p:nvSpPr>
          <p:cNvPr id="6" name="Footer Placeholder 5"/>
          <p:cNvSpPr>
            <a:spLocks noGrp="1"/>
          </p:cNvSpPr>
          <p:nvPr>
            <p:ph type="ftr" sz="quarter" idx="12"/>
          </p:nvPr>
        </p:nvSpPr>
        <p:spPr/>
        <p:txBody>
          <a:bodyPr/>
          <a:lstStyle/>
          <a:p>
            <a:pPr>
              <a:defRPr/>
            </a:pPr>
            <a:r>
              <a:rPr lang="en-GB"/>
              <a:t>© Crown copyright 2025 Dstl</a:t>
            </a:r>
          </a:p>
        </p:txBody>
      </p:sp>
      <p:sp>
        <p:nvSpPr>
          <p:cNvPr id="7" name="Slide Number Placeholder 6"/>
          <p:cNvSpPr>
            <a:spLocks noGrp="1"/>
          </p:cNvSpPr>
          <p:nvPr>
            <p:ph type="sldNum" sz="quarter" idx="13"/>
          </p:nvPr>
        </p:nvSpPr>
        <p:spPr/>
        <p:txBody>
          <a:bodyPr/>
          <a:lstStyle/>
          <a:p>
            <a:pPr>
              <a:defRPr/>
            </a:pPr>
            <a:fld id="{6AC03C9E-463D-47B2-8BF7-CCC2C082E4A8}" type="slidenum">
              <a:rPr lang="en-GB" smtClean="0"/>
              <a:pPr>
                <a:defRPr/>
              </a:pPr>
              <a:t>1</a:t>
            </a:fld>
            <a:endParaRPr lang="en-GB" dirty="0"/>
          </a:p>
        </p:txBody>
      </p:sp>
    </p:spTree>
    <p:extLst>
      <p:ext uri="{BB962C8B-B14F-4D97-AF65-F5344CB8AC3E}">
        <p14:creationId xmlns:p14="http://schemas.microsoft.com/office/powerpoint/2010/main" val="257456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EA3D6164-4E81-4EB6-8A90-34733A00D8FA}"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4"/>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5"/>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056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EA3D6164-4E81-4EB6-8A90-34733A00D8FA}"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4"/>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5"/>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70258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04A21E9C-4AD6-4516-8279-163870F7E846}"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20</a:t>
            </a:fld>
            <a:endParaRPr lang="en-GB" dirty="0"/>
          </a:p>
        </p:txBody>
      </p:sp>
    </p:spTree>
    <p:extLst>
      <p:ext uri="{BB962C8B-B14F-4D97-AF65-F5344CB8AC3E}">
        <p14:creationId xmlns:p14="http://schemas.microsoft.com/office/powerpoint/2010/main" val="1235285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80735BF9-7A5D-47AF-B563-F9A595AF7A91}"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12"/>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13"/>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7174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EA3D6164-4E81-4EB6-8A90-34733A00D8FA}"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4"/>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5"/>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65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EA3D6164-4E81-4EB6-8A90-34733A00D8FA}"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4"/>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5"/>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82713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Uncontrolled copy when printed</a:t>
            </a:r>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Date Placeholder 4"/>
          <p:cNvSpPr>
            <a:spLocks noGrp="1"/>
          </p:cNvSpPr>
          <p:nvPr>
            <p:ph type="dt" idx="1"/>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EA3D6164-4E81-4EB6-8A90-34733A00D8FA}" type="datetime1">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30/06/2025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 name="Footer Placeholder 5"/>
          <p:cNvSpPr>
            <a:spLocks noGrp="1"/>
          </p:cNvSpPr>
          <p:nvPr>
            <p:ph type="ftr" sz="quarter" idx="4"/>
          </p:nvPr>
        </p:nvSpPr>
        <p:spPr/>
        <p:txBody>
          <a:bodyPr/>
          <a:lstStyle/>
          <a:p>
            <a:pPr marL="0" marR="0" lvl="0" indent="0" algn="l" defTabSz="853318"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 Crown copyright 2025 Dstl</a:t>
            </a:r>
          </a:p>
        </p:txBody>
      </p:sp>
      <p:sp>
        <p:nvSpPr>
          <p:cNvPr id="7" name="Slide Number Placeholder 6"/>
          <p:cNvSpPr>
            <a:spLocks noGrp="1"/>
          </p:cNvSpPr>
          <p:nvPr>
            <p:ph type="sldNum" sz="quarter" idx="5"/>
          </p:nvPr>
        </p:nvSpPr>
        <p:spPr/>
        <p:txBody>
          <a:bodyPr/>
          <a:lstStyle/>
          <a:p>
            <a:pPr marL="0" marR="0" lvl="0" indent="0" algn="r" defTabSz="853318" rtl="0" eaLnBrk="1" fontAlgn="auto" latinLnBrk="0" hangingPunct="1">
              <a:lnSpc>
                <a:spcPct val="100000"/>
              </a:lnSpc>
              <a:spcBef>
                <a:spcPts val="0"/>
              </a:spcBef>
              <a:spcAft>
                <a:spcPts val="0"/>
              </a:spcAft>
              <a:buClrTx/>
              <a:buSzTx/>
              <a:buFontTx/>
              <a:buNone/>
              <a:tabLst/>
              <a:defRPr/>
            </a:pPr>
            <a:fld id="{6AC03C9E-463D-47B2-8BF7-CCC2C082E4A8}"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853318"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07806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04A21E9C-4AD6-4516-8279-163870F7E846}"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11</a:t>
            </a:fld>
            <a:endParaRPr lang="en-GB" dirty="0"/>
          </a:p>
        </p:txBody>
      </p:sp>
    </p:spTree>
    <p:extLst>
      <p:ext uri="{BB962C8B-B14F-4D97-AF65-F5344CB8AC3E}">
        <p14:creationId xmlns:p14="http://schemas.microsoft.com/office/powerpoint/2010/main" val="308517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04A21E9C-4AD6-4516-8279-163870F7E846}"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12</a:t>
            </a:fld>
            <a:endParaRPr lang="en-GB" dirty="0"/>
          </a:p>
        </p:txBody>
      </p:sp>
    </p:spTree>
    <p:extLst>
      <p:ext uri="{BB962C8B-B14F-4D97-AF65-F5344CB8AC3E}">
        <p14:creationId xmlns:p14="http://schemas.microsoft.com/office/powerpoint/2010/main" val="250967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04A21E9C-4AD6-4516-8279-163870F7E846}"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14</a:t>
            </a:fld>
            <a:endParaRPr lang="en-GB" dirty="0"/>
          </a:p>
        </p:txBody>
      </p:sp>
    </p:spTree>
    <p:extLst>
      <p:ext uri="{BB962C8B-B14F-4D97-AF65-F5344CB8AC3E}">
        <p14:creationId xmlns:p14="http://schemas.microsoft.com/office/powerpoint/2010/main" val="72938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800" b="1" i="0" u="none" strike="noStrike" kern="1200" cap="none" spc="0" normalizeH="0" baseline="0" noProof="0" dirty="0">
                <a:ln>
                  <a:noFill/>
                </a:ln>
                <a:solidFill>
                  <a:srgbClr val="000000"/>
                </a:solidFill>
                <a:effectLst/>
                <a:uLnTx/>
                <a:uFillTx/>
                <a:latin typeface="Arial" charset="0"/>
                <a:ea typeface="+mn-ea"/>
                <a:cs typeface="+mn-cs"/>
              </a:rPr>
              <a:t>Assessment with Set Characteristics:</a:t>
            </a: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17145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Arial" charset="0"/>
                <a:ea typeface="+mn-ea"/>
                <a:cs typeface="+mn-cs"/>
              </a:rPr>
              <a:t>In their work on identification and assessment of potential indicators of chemical and biological weapon (CBW) systems, Niven and Murray-Jones identified ten indicator characteristics that could be used to determine the utility of each generated indicator</a:t>
            </a:r>
          </a:p>
          <a:p>
            <a:pPr marL="171450" marR="0" lvl="0" indent="-17145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Arial" charset="0"/>
                <a:ea typeface="+mn-ea"/>
                <a:cs typeface="+mn-cs"/>
              </a:rPr>
              <a:t>These characteristics were broken down into two categories; the first five indicators (labelled ‘accessibility characteristics’) referred to the practicalities and challenges associated with capturing events and or occurrences pertaining to the indicators, and the second five indicators (labelled ‘informative characteristics’) concern the quality of the information that the indicators provide about the system under scrutiny.  </a:t>
            </a:r>
          </a:p>
          <a:p>
            <a:pPr marL="171450" marR="0" lvl="0" indent="-17145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Char char="•"/>
              <a:tabLst/>
              <a:defRPr/>
            </a:pPr>
            <a:r>
              <a:rPr kumimoji="0" lang="en-GB" sz="800" b="0" i="0" u="none" strike="noStrike" kern="1200" cap="none" spc="0" normalizeH="0" baseline="0" noProof="0" dirty="0">
                <a:ln>
                  <a:noFill/>
                </a:ln>
                <a:solidFill>
                  <a:srgbClr val="000000"/>
                </a:solidFill>
                <a:effectLst/>
                <a:uLnTx/>
                <a:uFillTx/>
                <a:latin typeface="Arial" charset="0"/>
                <a:ea typeface="+mn-ea"/>
                <a:cs typeface="+mn-cs"/>
              </a:rPr>
              <a:t>Within Niven and Murray-Jones’ system, indicators are scored using a 3-point system so that a quantitative assessment can be made with respect to the indicator characteristics. For each indicator, the numeric scores for all ten characteristics are then added to provide a generalised expression of the potential it has to provide information about the CBW system</a:t>
            </a:r>
          </a:p>
          <a:p>
            <a:pPr marL="171450" marR="0" lvl="0" indent="-17145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Char char="•"/>
              <a:tabLst/>
              <a:defRPr/>
            </a:pP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None/>
              <a:tabLst/>
              <a:defRPr/>
            </a:pPr>
            <a:r>
              <a:rPr kumimoji="0" lang="en-GB" sz="800" b="1" i="0" u="none" strike="noStrike" kern="1200" cap="none" spc="0" normalizeH="0" baseline="0" noProof="0" dirty="0">
                <a:ln>
                  <a:noFill/>
                </a:ln>
                <a:solidFill>
                  <a:srgbClr val="000000"/>
                </a:solidFill>
                <a:effectLst/>
                <a:uLnTx/>
                <a:uFillTx/>
                <a:latin typeface="Arial" charset="0"/>
                <a:ea typeface="+mn-ea"/>
                <a:cs typeface="+mn-cs"/>
              </a:rPr>
              <a:t>Delphi:</a:t>
            </a:r>
          </a:p>
          <a:p>
            <a:pPr marL="0" marR="0" lvl="0" indent="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None/>
              <a:tabLst/>
              <a:defRPr/>
            </a:pPr>
            <a:endParaRPr kumimoji="0" lang="en-GB" sz="800" b="0" i="0" u="none" strike="noStrike" kern="1200" cap="none" spc="0" normalizeH="0" baseline="0" noProof="0" dirty="0">
              <a:ln>
                <a:noFill/>
              </a:ln>
              <a:solidFill>
                <a:srgbClr val="000000"/>
              </a:solidFill>
              <a:effectLst/>
              <a:uLnTx/>
              <a:uFillTx/>
              <a:latin typeface="Arial" charset="0"/>
              <a:ea typeface="+mn-ea"/>
              <a:cs typeface="+mn-cs"/>
            </a:endParaRPr>
          </a:p>
          <a:p>
            <a:pPr marL="171450" marR="0" lvl="0" indent="-171450" algn="l" defTabSz="851942"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The Delphi method assesses the validity of generated indicators through using subject matter experts (SMEs) and or stakeholders. Delphi emphasizes structured anonymous communication between individuals who hold expertise on a certain topic with a goal of arriving at a consensus in the areas of policy, practice, or organizational decision-making. By making SMEs and or stakeholders provide their assessments anonymously, the issue of ‘groupthink’ can be minimised, if not eradicated</a:t>
            </a:r>
          </a:p>
          <a:p>
            <a:pPr marL="171450" marR="0" lvl="0" indent="-171450" algn="l" defTabSz="851942"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0" marR="0" lvl="0" indent="0" algn="l" defTabSz="851942" rtl="0" eaLnBrk="1" fontAlgn="base" latinLnBrk="0" hangingPunct="1">
              <a:lnSpc>
                <a:spcPct val="100000"/>
              </a:lnSpc>
              <a:spcBef>
                <a:spcPct val="0"/>
              </a:spcBef>
              <a:spcAft>
                <a:spcPts val="0"/>
              </a:spcAft>
              <a:buClrTx/>
              <a:buSzTx/>
              <a:buFont typeface="Arial" panose="020B0604020202020204" pitchFamily="34" charset="0"/>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CARA:</a:t>
            </a:r>
          </a:p>
          <a:p>
            <a:pPr marL="0" marR="0" lvl="0" indent="0" algn="l" defTabSz="851942" rtl="0" eaLnBrk="1" fontAlgn="base" latinLnBrk="0" hangingPunct="1">
              <a:lnSpc>
                <a:spcPct val="100000"/>
              </a:lnSpc>
              <a:spcBef>
                <a:spcPct val="0"/>
              </a:spcBef>
              <a:spcAft>
                <a:spcPts val="0"/>
              </a:spcAft>
              <a:buClrTx/>
              <a:buSzTx/>
              <a:buFont typeface="Arial" panose="020B0604020202020204" pitchFamily="34" charset="0"/>
              <a:buNone/>
              <a:tabLst/>
              <a:defRPr/>
            </a:pPr>
            <a:endParaRPr kumimoji="0" lang="en-GB"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700" b="1" i="0" u="none" strike="noStrike" kern="1200" cap="none" spc="0" normalizeH="0" baseline="0" noProof="0" dirty="0">
                <a:ln>
                  <a:noFill/>
                </a:ln>
                <a:solidFill>
                  <a:srgbClr val="C00000"/>
                </a:solidFill>
                <a:effectLst/>
                <a:uLnTx/>
                <a:uFillTx/>
                <a:latin typeface="Arial" charset="0"/>
                <a:ea typeface="+mn-ea"/>
                <a:cs typeface="+mn-cs"/>
              </a:rPr>
              <a:t>Clarity: </a:t>
            </a:r>
            <a:r>
              <a:rPr kumimoji="0" lang="en-GB" sz="700" b="0" i="0" u="none" strike="noStrike" kern="1200" cap="none" spc="0" normalizeH="0" baseline="0" noProof="0" dirty="0">
                <a:ln>
                  <a:noFill/>
                </a:ln>
                <a:solidFill>
                  <a:srgbClr val="000000"/>
                </a:solidFill>
                <a:effectLst/>
                <a:uLnTx/>
                <a:uFillTx/>
                <a:latin typeface="Arial" charset="0"/>
                <a:ea typeface="+mn-ea"/>
                <a:cs typeface="+mn-cs"/>
              </a:rPr>
              <a:t>whether the indicator is drafted in a concrete and non-ambiguous way and has a single possibility of interpretation. The experts must rate each indicator on a four-value scale from 1 (very low) to 4 (very high clarity).</a:t>
            </a:r>
          </a:p>
          <a:p>
            <a:pPr marL="285750" marR="0" lvl="0" indent="-285750" algn="just"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700" b="1" i="0" u="none" strike="noStrike" kern="1200" cap="none" spc="0" normalizeH="0" baseline="0" noProof="0" dirty="0">
                <a:ln>
                  <a:noFill/>
                </a:ln>
                <a:solidFill>
                  <a:srgbClr val="C00000"/>
                </a:solidFill>
                <a:effectLst/>
                <a:uLnTx/>
                <a:uFillTx/>
                <a:latin typeface="Arial" charset="0"/>
                <a:ea typeface="+mn-ea"/>
                <a:cs typeface="+mn-cs"/>
              </a:rPr>
              <a:t>Adequacy: </a:t>
            </a:r>
            <a:r>
              <a:rPr kumimoji="0" lang="en-GB" sz="700" b="0" i="0" u="none" strike="noStrike" kern="1200" cap="none" spc="0" normalizeH="0" baseline="0" noProof="0" dirty="0">
                <a:ln>
                  <a:noFill/>
                </a:ln>
                <a:solidFill>
                  <a:srgbClr val="000000"/>
                </a:solidFill>
                <a:effectLst/>
                <a:uLnTx/>
                <a:uFillTx/>
                <a:latin typeface="Arial" charset="0"/>
                <a:ea typeface="+mn-ea"/>
                <a:cs typeface="+mn-cs"/>
              </a:rPr>
              <a:t>whether the indicator is appropriate and it refers to the key or highly influential factors of that indicator. The experts must rate each indicator on a four-value scale from 1 (completely disagree) to 4 (completely agree) that the indicator is adequate. </a:t>
            </a:r>
          </a:p>
          <a:p>
            <a:pPr marL="285750" marR="0" lvl="0" indent="-285750" algn="just"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7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700" b="1" i="0" u="none" strike="noStrike" kern="1200" cap="none" spc="0" normalizeH="0" baseline="0" noProof="0" dirty="0">
                <a:ln>
                  <a:noFill/>
                </a:ln>
                <a:solidFill>
                  <a:srgbClr val="C00000"/>
                </a:solidFill>
                <a:effectLst/>
                <a:uLnTx/>
                <a:uFillTx/>
                <a:latin typeface="Arial" charset="0"/>
                <a:ea typeface="+mn-ea"/>
                <a:cs typeface="+mn-cs"/>
              </a:rPr>
              <a:t>Relevance: </a:t>
            </a:r>
            <a:r>
              <a:rPr kumimoji="0" lang="en-GB" sz="700" b="0" i="0" u="none" strike="noStrike" kern="1200" cap="none" spc="0" normalizeH="0" baseline="0" noProof="0" dirty="0">
                <a:ln>
                  <a:noFill/>
                </a:ln>
                <a:solidFill>
                  <a:srgbClr val="000000"/>
                </a:solidFill>
                <a:effectLst/>
                <a:uLnTx/>
                <a:uFillTx/>
                <a:latin typeface="Arial" charset="0"/>
                <a:ea typeface="+mn-ea"/>
                <a:cs typeface="+mn-cs"/>
              </a:rPr>
              <a:t>whether the indicator is relevant to the strategy and its objectives. The experts must rate each indicator on a four-value scale from 1 (not important at all) to 4 (very important). </a:t>
            </a:r>
          </a:p>
          <a:p>
            <a:pPr marL="285750" marR="0" lvl="0" indent="-285750" algn="just"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700" b="1" i="0" u="none" strike="noStrike" kern="1200" cap="none" spc="0" normalizeH="0" baseline="0" noProof="0" dirty="0">
                <a:ln>
                  <a:noFill/>
                </a:ln>
                <a:solidFill>
                  <a:srgbClr val="C00000"/>
                </a:solidFill>
                <a:effectLst/>
                <a:uLnTx/>
                <a:uFillTx/>
                <a:latin typeface="Arial" charset="0"/>
                <a:ea typeface="+mn-ea"/>
                <a:cs typeface="+mn-cs"/>
              </a:rPr>
              <a:t>Accessibility: </a:t>
            </a:r>
            <a:r>
              <a:rPr kumimoji="0" lang="en-GB" sz="700" b="0" i="0" u="none" strike="noStrike" kern="1200" cap="none" spc="0" normalizeH="0" baseline="0" noProof="0" dirty="0">
                <a:ln>
                  <a:noFill/>
                </a:ln>
                <a:solidFill>
                  <a:srgbClr val="000000"/>
                </a:solidFill>
                <a:effectLst/>
                <a:uLnTx/>
                <a:uFillTx/>
                <a:latin typeface="Arial" charset="0"/>
                <a:ea typeface="+mn-ea"/>
                <a:cs typeface="+mn-cs"/>
              </a:rPr>
              <a:t>whether there is accessible information to let us obtain the necessary data to make a reliable indicator measurement. The experts must indicate for each indicator ‘Yes, it is available’ or ‘No, it is not available.</a:t>
            </a: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r>
              <a:rPr kumimoji="0" lang="en-GB" sz="7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Workshopping</a:t>
            </a:r>
          </a:p>
          <a:p>
            <a:pPr marL="171450" marR="0" lvl="0" indent="-171450" algn="just" defTabSz="851942" rtl="0" eaLnBrk="1" fontAlgn="base" latinLnBrk="0" hangingPunct="1">
              <a:lnSpc>
                <a:spcPct val="100000"/>
              </a:lnSpc>
              <a:spcBef>
                <a:spcPct val="0"/>
              </a:spcBef>
              <a:spcAft>
                <a:spcPct val="0"/>
              </a:spcAft>
              <a:buClr>
                <a:srgbClr val="CD2456"/>
              </a:buClr>
              <a:buSzPct val="110000"/>
              <a:buFont typeface="Arial" panose="020B0604020202020204" pitchFamily="34" charset="0"/>
              <a:buChar char="•"/>
              <a:tabLst/>
              <a:defRPr/>
            </a:pPr>
            <a:r>
              <a:rPr kumimoji="0" lang="en-GB" sz="7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involves bringing together a range of SMEs and or stakeholders to assess the validity and utility of generated indicators. Despite the potential risk of groupthink, using a non-anonymised workshop does have the benefits of consulting a wider range of perspectives working within the same problem space while encouraging deeper thinking about particular issues, aligning with HM Treasury’s guidance for producing quality analysis for government</a:t>
            </a: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just"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700" b="0" i="0" u="none" strike="noStrike" kern="1200" cap="none" spc="0" normalizeH="0" baseline="0" noProof="0" dirty="0">
              <a:ln>
                <a:noFill/>
              </a:ln>
              <a:solidFill>
                <a:srgbClr val="000000"/>
              </a:solidFill>
              <a:effectLst/>
              <a:uLnTx/>
              <a:uFillTx/>
              <a:latin typeface="Arial" charset="0"/>
              <a:ea typeface="+mn-ea"/>
              <a:cs typeface="+mn-cs"/>
            </a:endParaRPr>
          </a:p>
          <a:p>
            <a:endParaRPr lang="en-GB" dirty="0"/>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04A21E9C-4AD6-4516-8279-163870F7E846}"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15</a:t>
            </a:fld>
            <a:endParaRPr lang="en-GB" dirty="0"/>
          </a:p>
        </p:txBody>
      </p:sp>
    </p:spTree>
    <p:extLst>
      <p:ext uri="{BB962C8B-B14F-4D97-AF65-F5344CB8AC3E}">
        <p14:creationId xmlns:p14="http://schemas.microsoft.com/office/powerpoint/2010/main" val="97409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r>
              <a:rPr lang="en-GB"/>
              <a:t>Uncontrolled copy when printed</a:t>
            </a:r>
            <a:endParaRPr lang="en-GB" dirty="0"/>
          </a:p>
        </p:txBody>
      </p:sp>
      <p:sp>
        <p:nvSpPr>
          <p:cNvPr id="5" name="Date Placeholder 4"/>
          <p:cNvSpPr>
            <a:spLocks noGrp="1"/>
          </p:cNvSpPr>
          <p:nvPr>
            <p:ph type="dt" idx="1"/>
          </p:nvPr>
        </p:nvSpPr>
        <p:spPr/>
        <p:txBody>
          <a:bodyPr/>
          <a:lstStyle/>
          <a:p>
            <a:pPr>
              <a:defRPr/>
            </a:pPr>
            <a:fld id="{EA3D6164-4E81-4EB6-8A90-34733A00D8FA}" type="datetime1">
              <a:rPr lang="en-GB" smtClean="0"/>
              <a:t>30/06/2025</a:t>
            </a:fld>
            <a:endParaRPr lang="en-GB" dirty="0"/>
          </a:p>
        </p:txBody>
      </p:sp>
      <p:sp>
        <p:nvSpPr>
          <p:cNvPr id="6" name="Footer Placeholder 5"/>
          <p:cNvSpPr>
            <a:spLocks noGrp="1"/>
          </p:cNvSpPr>
          <p:nvPr>
            <p:ph type="ftr" sz="quarter" idx="4"/>
          </p:nvPr>
        </p:nvSpPr>
        <p:spPr/>
        <p:txBody>
          <a:bodyPr/>
          <a:lstStyle/>
          <a:p>
            <a:pPr>
              <a:defRPr/>
            </a:pPr>
            <a:r>
              <a:rPr lang="en-GB"/>
              <a:t>© Crown copyright 2025 Dstl</a:t>
            </a:r>
          </a:p>
        </p:txBody>
      </p:sp>
      <p:sp>
        <p:nvSpPr>
          <p:cNvPr id="7" name="Slide Number Placeholder 6"/>
          <p:cNvSpPr>
            <a:spLocks noGrp="1"/>
          </p:cNvSpPr>
          <p:nvPr>
            <p:ph type="sldNum" sz="quarter" idx="5"/>
          </p:nvPr>
        </p:nvSpPr>
        <p:spPr/>
        <p:txBody>
          <a:bodyPr/>
          <a:lstStyle/>
          <a:p>
            <a:pPr>
              <a:defRPr/>
            </a:pPr>
            <a:fld id="{6AC03C9E-463D-47B2-8BF7-CCC2C082E4A8}" type="slidenum">
              <a:rPr lang="en-GB" smtClean="0"/>
              <a:pPr>
                <a:defRPr/>
              </a:pPr>
              <a:t>17</a:t>
            </a:fld>
            <a:endParaRPr lang="en-GB" dirty="0"/>
          </a:p>
        </p:txBody>
      </p:sp>
    </p:spTree>
    <p:extLst>
      <p:ext uri="{BB962C8B-B14F-4D97-AF65-F5344CB8AC3E}">
        <p14:creationId xmlns:p14="http://schemas.microsoft.com/office/powerpoint/2010/main" val="4277865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hyperlink" Target="https://www.linkedin.com/company/dstl/" TargetMode="External"/><Relationship Id="rId1" Type="http://schemas.openxmlformats.org/officeDocument/2006/relationships/slideMaster" Target="../slideMasters/slideMaster1.xml"/><Relationship Id="rId6" Type="http://schemas.openxmlformats.org/officeDocument/2006/relationships/hyperlink" Target="https://x.com/dstlmod" TargetMode="External"/><Relationship Id="rId5" Type="http://schemas.openxmlformats.org/officeDocument/2006/relationships/image" Target="../media/image5.emf"/><Relationship Id="rId4" Type="http://schemas.openxmlformats.org/officeDocument/2006/relationships/hyperlink" Target="https://www.gov.uk/government/organisations/defence-science-and-technology-laborato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hyperlink" Target="https://www.facebook.com/dstlmod/" TargetMode="External"/><Relationship Id="rId3" Type="http://schemas.openxmlformats.org/officeDocument/2006/relationships/hyperlink" Target="https://github.com/dstl" TargetMode="External"/><Relationship Id="rId7" Type="http://schemas.openxmlformats.org/officeDocument/2006/relationships/hyperlink" Target="https://www.linkedin.com/company/dstl/" TargetMode="External"/><Relationship Id="rId12"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Master" Target="../slideMasters/slideMaster2.xml"/><Relationship Id="rId6" Type="http://schemas.openxmlformats.org/officeDocument/2006/relationships/image" Target="../media/image9.emf"/><Relationship Id="rId11" Type="http://schemas.openxmlformats.org/officeDocument/2006/relationships/hyperlink" Target="https://www.instagram.com/dstlmod" TargetMode="External"/><Relationship Id="rId5" Type="http://schemas.openxmlformats.org/officeDocument/2006/relationships/hyperlink" Target="https://twitter.com/dstlmod" TargetMode="External"/><Relationship Id="rId10" Type="http://schemas.openxmlformats.org/officeDocument/2006/relationships/image" Target="../media/image5.emf"/><Relationship Id="rId4" Type="http://schemas.openxmlformats.org/officeDocument/2006/relationships/image" Target="../media/image8.png"/><Relationship Id="rId9" Type="http://schemas.openxmlformats.org/officeDocument/2006/relationships/hyperlink" Target="https://www.gov.uk/government/organisations/defence-science-and-technology-laboratory" TargetMode="External"/><Relationship Id="rId14" Type="http://schemas.openxmlformats.org/officeDocument/2006/relationships/image" Target="../media/image11.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4159990" y="2715394"/>
            <a:ext cx="82402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3967" y="2931790"/>
            <a:ext cx="9144000" cy="682352"/>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400" spc="38" baseline="0" dirty="0">
                <a:solidFill>
                  <a:schemeClr val="tx1"/>
                </a:solidFill>
              </a:defRPr>
            </a:lvl1pPr>
          </a:lstStyle>
          <a:p>
            <a:pPr marL="171450" lvl="0" indent="-171450" algn="ctr" defTabSz="638957" fontAlgn="base">
              <a:lnSpc>
                <a:spcPct val="120000"/>
              </a:lnSpc>
              <a:spcBef>
                <a:spcPts val="225"/>
              </a:spcBef>
              <a:spcAft>
                <a:spcPct val="0"/>
              </a:spcAft>
              <a:buClr>
                <a:srgbClr val="C00000"/>
              </a:buClr>
            </a:pPr>
            <a:r>
              <a:rPr lang="en-GB"/>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51520" y="4297483"/>
            <a:ext cx="720080" cy="5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8460433" y="4299942"/>
            <a:ext cx="372881"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bwMode="black">
          <a:xfrm>
            <a:off x="-56611" y="1626504"/>
            <a:ext cx="9144000" cy="916512"/>
          </a:xfrm>
        </p:spPr>
        <p:txBody>
          <a:bodyPr tIns="43200" rIns="360000" bIns="43200" anchor="b" anchorCtr="0">
            <a:normAutofit/>
          </a:bodyPr>
          <a:lstStyle>
            <a:lvl1pPr algn="ctr">
              <a:defRPr sz="3000">
                <a:solidFill>
                  <a:schemeClr val="tx1"/>
                </a:solidFill>
              </a:defRPr>
            </a:lvl1pPr>
          </a:lstStyle>
          <a:p>
            <a:r>
              <a:rPr lang="en-GB"/>
              <a:t>Click to edit Master title style</a:t>
            </a:r>
            <a:endParaRPr lang="en-GB" dirty="0"/>
          </a:p>
        </p:txBody>
      </p:sp>
      <p:sp>
        <p:nvSpPr>
          <p:cNvPr id="7" name="Rectangle 6"/>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 name="Footer Placeholder 1"/>
          <p:cNvSpPr>
            <a:spLocks noGrp="1"/>
          </p:cNvSpPr>
          <p:nvPr>
            <p:ph type="ftr" sz="quarter" idx="10"/>
          </p:nvPr>
        </p:nvSpPr>
        <p:spPr/>
        <p:txBody>
          <a:bodyPr/>
          <a:lstStyle/>
          <a:p>
            <a:r>
              <a:rPr lang="en-GB"/>
              <a:t>CLASSIFICATION</a:t>
            </a:r>
            <a:endParaRPr lang="en-GB" dirty="0"/>
          </a:p>
        </p:txBody>
      </p:sp>
      <p:sp>
        <p:nvSpPr>
          <p:cNvPr id="12" name="Slide Number Placeholder 3"/>
          <p:cNvSpPr>
            <a:spLocks noGrp="1"/>
          </p:cNvSpPr>
          <p:nvPr>
            <p:ph type="sldNum" sz="quarter" idx="11"/>
          </p:nvPr>
        </p:nvSpPr>
        <p:spPr>
          <a:xfrm>
            <a:off x="6810154" y="4895733"/>
            <a:ext cx="2057400" cy="211757"/>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6300192" y="4313337"/>
            <a:ext cx="2671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1B9E6D04-37F6-4D9D-99BF-58FDA71A092A}" type="datetime1">
              <a:rPr lang="en-GB" smtClean="0"/>
              <a:pPr algn="r"/>
              <a:t>30/06/2025</a:t>
            </a:fld>
            <a:r>
              <a:rPr lang="en-GB" dirty="0"/>
              <a:t>  </a:t>
            </a:r>
            <a:r>
              <a:rPr lang="en-GB" dirty="0">
                <a:solidFill>
                  <a:srgbClr val="CE2256"/>
                </a:solidFill>
              </a:rPr>
              <a:t>/  </a:t>
            </a:r>
            <a:r>
              <a:rPr lang="en-GB" dirty="0"/>
              <a:t>© Crown copyright  2025 Dstl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936" y="538336"/>
            <a:ext cx="1152128" cy="873277"/>
          </a:xfrm>
          <a:prstGeom prst="rect">
            <a:avLst/>
          </a:prstGeom>
        </p:spPr>
      </p:pic>
    </p:spTree>
    <p:extLst>
      <p:ext uri="{BB962C8B-B14F-4D97-AF65-F5344CB8AC3E}">
        <p14:creationId xmlns:p14="http://schemas.microsoft.com/office/powerpoint/2010/main" val="3343442766"/>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9" name="Content Placeholder 8"/>
          <p:cNvSpPr>
            <a:spLocks noGrp="1"/>
          </p:cNvSpPr>
          <p:nvPr>
            <p:ph sz="quarter" idx="11"/>
          </p:nvPr>
        </p:nvSpPr>
        <p:spPr>
          <a:xfrm>
            <a:off x="734400" y="1131590"/>
            <a:ext cx="7675200" cy="3243428"/>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7"/>
          <p:cNvSpPr>
            <a:spLocks noGrp="1"/>
          </p:cNvSpPr>
          <p:nvPr>
            <p:ph type="title"/>
          </p:nvPr>
        </p:nvSpPr>
        <p:spPr/>
        <p:txBody>
          <a:bodyPr/>
          <a:lstStyle/>
          <a:p>
            <a:r>
              <a:rPr lang="en-GB"/>
              <a:t>Click to edit Master title style</a:t>
            </a:r>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178460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26" name="Rectangle 25"/>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5"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
        <p:nvSpPr>
          <p:cNvPr id="32" name="TextBox 31"/>
          <p:cNvSpPr txBox="1"/>
          <p:nvPr userDrawn="1"/>
        </p:nvSpPr>
        <p:spPr>
          <a:xfrm>
            <a:off x="3556647" y="2865521"/>
            <a:ext cx="2030707" cy="269304"/>
          </a:xfrm>
          <a:prstGeom prst="rect">
            <a:avLst/>
          </a:prstGeom>
          <a:noFill/>
        </p:spPr>
        <p:txBody>
          <a:bodyPr wrap="square" lIns="0" tIns="0" rIns="0" bIns="0" rtlCol="0">
            <a:spAutoFit/>
          </a:bodyPr>
          <a:lstStyle/>
          <a:p>
            <a:pPr marL="0" marR="0" lvl="0" indent="0" algn="ctr" defTabSz="638957" rtl="0" eaLnBrk="1" fontAlgn="base" latinLnBrk="0" hangingPunct="1">
              <a:lnSpc>
                <a:spcPts val="2138"/>
              </a:lnSpc>
              <a:spcBef>
                <a:spcPts val="1800"/>
              </a:spcBef>
              <a:spcAft>
                <a:spcPct val="0"/>
              </a:spcAft>
              <a:buClrTx/>
              <a:buSzTx/>
              <a:buFontTx/>
              <a:buNone/>
              <a:tabLst/>
              <a:defRPr/>
            </a:pPr>
            <a:r>
              <a:rPr lang="en-US" sz="900" dirty="0">
                <a:solidFill>
                  <a:schemeClr val="tx1"/>
                </a:solidFill>
              </a:rPr>
              <a:t>Discover more</a:t>
            </a:r>
            <a:endParaRPr lang="en-GB" sz="900" dirty="0">
              <a:solidFill>
                <a:schemeClr val="tx1"/>
              </a:solidFill>
            </a:endParaRPr>
          </a:p>
        </p:txBody>
      </p:sp>
      <p:grpSp>
        <p:nvGrpSpPr>
          <p:cNvPr id="33" name="Group 32" descr="LinkedIn logo linking to DSTL's LinkedIn page" title="LinkedIn logo"/>
          <p:cNvGrpSpPr/>
          <p:nvPr userDrawn="1"/>
        </p:nvGrpSpPr>
        <p:grpSpPr>
          <a:xfrm>
            <a:off x="4444883" y="3253955"/>
            <a:ext cx="250346" cy="250346"/>
            <a:chOff x="3770679" y="3312422"/>
            <a:chExt cx="339448" cy="339448"/>
          </a:xfrm>
        </p:grpSpPr>
        <p:sp>
          <p:nvSpPr>
            <p:cNvPr id="34" name="Oval 33">
              <a:hlinkClick r:id="rId2"/>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1942" rtl="0" eaLnBrk="1" fontAlgn="base" latinLnBrk="0" hangingPunct="1">
                <a:lnSpc>
                  <a:spcPct val="100000"/>
                </a:lnSpc>
                <a:spcBef>
                  <a:spcPct val="0"/>
                </a:spcBef>
                <a:spcAft>
                  <a:spcPct val="0"/>
                </a:spcAft>
                <a:buClrTx/>
                <a:buSzTx/>
                <a:buFontTx/>
                <a:buNone/>
                <a:tabLst/>
                <a:defRPr/>
              </a:pPr>
              <a:endParaRPr kumimoji="0" lang="en-GB" sz="1275" b="0" i="0" u="none" strike="noStrike" kern="1200" cap="none" spc="0" normalizeH="0" baseline="0" noProof="0">
                <a:ln>
                  <a:noFill/>
                </a:ln>
                <a:solidFill>
                  <a:prstClr val="white"/>
                </a:solidFill>
                <a:effectLst/>
                <a:uLnTx/>
                <a:uFillTx/>
                <a:latin typeface="Calibri"/>
                <a:ea typeface="+mn-ea"/>
                <a:cs typeface="+mn-cs"/>
              </a:endParaRPr>
            </a:p>
          </p:txBody>
        </p:sp>
        <p:pic>
          <p:nvPicPr>
            <p:cNvPr id="42" name="Picture 41">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79656" y="3401599"/>
              <a:ext cx="135334" cy="140973"/>
            </a:xfrm>
            <a:prstGeom prst="rect">
              <a:avLst/>
            </a:prstGeom>
          </p:spPr>
        </p:pic>
      </p:grpSp>
      <p:grpSp>
        <p:nvGrpSpPr>
          <p:cNvPr id="43" name="Group 42" descr="Gov.UK logo linking to DSTL's Gov.UK page" title="Gov.UK logo"/>
          <p:cNvGrpSpPr/>
          <p:nvPr userDrawn="1"/>
        </p:nvGrpSpPr>
        <p:grpSpPr>
          <a:xfrm>
            <a:off x="4819062" y="3253955"/>
            <a:ext cx="250346" cy="250346"/>
            <a:chOff x="5039123" y="3312422"/>
            <a:chExt cx="339448" cy="339448"/>
          </a:xfrm>
        </p:grpSpPr>
        <p:sp>
          <p:nvSpPr>
            <p:cNvPr id="44" name="Oval 43">
              <a:hlinkClick r:id="rId4"/>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1942" rtl="0" eaLnBrk="1" fontAlgn="base" latinLnBrk="0" hangingPunct="1">
                <a:lnSpc>
                  <a:spcPct val="100000"/>
                </a:lnSpc>
                <a:spcBef>
                  <a:spcPct val="0"/>
                </a:spcBef>
                <a:spcAft>
                  <a:spcPct val="0"/>
                </a:spcAft>
                <a:buClrTx/>
                <a:buSzTx/>
                <a:buFontTx/>
                <a:buNone/>
                <a:tabLst/>
                <a:defRPr/>
              </a:pPr>
              <a:endParaRPr kumimoji="0" lang="en-GB" sz="1275"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44">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118452" y="3417109"/>
              <a:ext cx="180789" cy="142797"/>
            </a:xfrm>
            <a:prstGeom prst="rect">
              <a:avLst/>
            </a:prstGeom>
          </p:spPr>
        </p:pic>
      </p:grpSp>
      <p:pic>
        <p:nvPicPr>
          <p:cNvPr id="46" name="Picture 45">
            <a:hlinkClick r:id="rId6"/>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063385" y="3245744"/>
            <a:ext cx="278828" cy="279936"/>
          </a:xfrm>
          <a:prstGeom prst="rect">
            <a:avLst/>
          </a:prstGeom>
        </p:spPr>
      </p:pic>
      <p:pic>
        <p:nvPicPr>
          <p:cNvPr id="15" name="Pictur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95936" y="1779662"/>
            <a:ext cx="1152128" cy="873277"/>
          </a:xfrm>
          <a:prstGeom prst="rect">
            <a:avLst/>
          </a:prstGeom>
        </p:spPr>
      </p:pic>
    </p:spTree>
    <p:extLst>
      <p:ext uri="{BB962C8B-B14F-4D97-AF65-F5344CB8AC3E}">
        <p14:creationId xmlns:p14="http://schemas.microsoft.com/office/powerpoint/2010/main" val="263288326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CLASSIFICATION</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4"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8016121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4159990" y="2715394"/>
            <a:ext cx="82402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3967" y="2931790"/>
            <a:ext cx="9144000" cy="682352"/>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400" spc="38" baseline="0" dirty="0">
                <a:solidFill>
                  <a:schemeClr val="tx1"/>
                </a:solidFill>
              </a:defRPr>
            </a:lvl1pPr>
          </a:lstStyle>
          <a:p>
            <a:pPr marL="171450" lvl="0" indent="-171450" algn="ctr" defTabSz="638957" fontAlgn="base">
              <a:lnSpc>
                <a:spcPct val="120000"/>
              </a:lnSpc>
              <a:spcBef>
                <a:spcPts val="225"/>
              </a:spcBef>
              <a:spcAft>
                <a:spcPct val="0"/>
              </a:spcAft>
              <a:buClr>
                <a:srgbClr val="C00000"/>
              </a:buClr>
            </a:pPr>
            <a:r>
              <a:rPr lang="en-US"/>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251520" y="4297483"/>
            <a:ext cx="720080" cy="5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8460433" y="4299942"/>
            <a:ext cx="372881"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pic>
        <p:nvPicPr>
          <p:cNvPr id="11" name="Picture 3" descr="The DSTL logo. DSTL - the science inside." title="The DSTL logo"/>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3347866" y="987574"/>
            <a:ext cx="2448270" cy="43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bwMode="black">
          <a:xfrm>
            <a:off x="0" y="1638837"/>
            <a:ext cx="9144000" cy="916512"/>
          </a:xfrm>
        </p:spPr>
        <p:txBody>
          <a:bodyPr tIns="43200" rIns="360000" bIns="43200" anchor="b" anchorCtr="0">
            <a:normAutofit/>
          </a:bodyPr>
          <a:lstStyle>
            <a:lvl1pPr algn="ctr">
              <a:defRPr sz="3000">
                <a:solidFill>
                  <a:schemeClr val="tx1"/>
                </a:solidFill>
              </a:defRPr>
            </a:lvl1pPr>
          </a:lstStyle>
          <a:p>
            <a:r>
              <a:rPr lang="en-US"/>
              <a:t>Click to edit Master title style</a:t>
            </a:r>
            <a:endParaRPr lang="en-GB" dirty="0"/>
          </a:p>
        </p:txBody>
      </p:sp>
      <p:sp>
        <p:nvSpPr>
          <p:cNvPr id="7" name="Rectangle 6"/>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sp>
        <p:nvSpPr>
          <p:cNvPr id="2" name="Footer Placeholder 1"/>
          <p:cNvSpPr>
            <a:spLocks noGrp="1"/>
          </p:cNvSpPr>
          <p:nvPr>
            <p:ph type="ftr" sz="quarter" idx="10"/>
          </p:nvPr>
        </p:nvSpPr>
        <p:spPr/>
        <p:txBody>
          <a:bodyPr/>
          <a:lstStyle/>
          <a:p>
            <a:r>
              <a:rPr lang="en-GB"/>
              <a:t>CLASSIFICATION</a:t>
            </a:r>
            <a:endParaRPr lang="en-GB" dirty="0"/>
          </a:p>
        </p:txBody>
      </p:sp>
      <p:sp>
        <p:nvSpPr>
          <p:cNvPr id="12" name="Slide Number Placeholder 3"/>
          <p:cNvSpPr>
            <a:spLocks noGrp="1"/>
          </p:cNvSpPr>
          <p:nvPr>
            <p:ph type="sldNum" sz="quarter" idx="11"/>
          </p:nvPr>
        </p:nvSpPr>
        <p:spPr>
          <a:xfrm>
            <a:off x="6810154" y="4895733"/>
            <a:ext cx="2057400" cy="211757"/>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6300192" y="4313337"/>
            <a:ext cx="2671600" cy="274637"/>
          </a:xfrm>
          <a:prstGeom prst="rect">
            <a:avLst/>
          </a:prstGeom>
        </p:spPr>
        <p:txBody>
          <a:bodyPr vert="horz" lIns="91440" tIns="45720" rIns="91440" bIns="45720" rtlCol="0" anchor="ctr"/>
          <a:lstStyle>
            <a:lvl1pPr algn="l">
              <a:defRPr sz="1000">
                <a:solidFill>
                  <a:schemeClr val="tx1">
                    <a:tint val="75000"/>
                  </a:schemeClr>
                </a:solidFill>
              </a:defRPr>
            </a:lvl1pPr>
          </a:lstStyle>
          <a:p>
            <a:pPr algn="r"/>
            <a:fld id="{1B9E6D04-37F6-4D9D-99BF-58FDA71A092A}" type="datetime1">
              <a:rPr lang="en-GB" smtClean="0"/>
              <a:t>30/06/2025</a:t>
            </a:fld>
            <a:r>
              <a:rPr lang="en-GB"/>
              <a:t>  </a:t>
            </a:r>
            <a:r>
              <a:rPr lang="en-GB" dirty="0">
                <a:solidFill>
                  <a:srgbClr val="CE2256"/>
                </a:solidFill>
              </a:rPr>
              <a:t>/  </a:t>
            </a:r>
            <a:r>
              <a:rPr lang="en-GB" dirty="0"/>
              <a:t>© Crown copyright  2020  Dstl</a:t>
            </a:r>
          </a:p>
        </p:txBody>
      </p:sp>
    </p:spTree>
    <p:extLst>
      <p:ext uri="{BB962C8B-B14F-4D97-AF65-F5344CB8AC3E}">
        <p14:creationId xmlns:p14="http://schemas.microsoft.com/office/powerpoint/2010/main" val="1914892444"/>
      </p:ext>
    </p:extLst>
  </p:cSld>
  <p:clrMapOvr>
    <a:overrideClrMapping bg1="dk1" tx1="lt1" bg2="dk2" tx2="lt2" accent1="accent1" accent2="accent2" accent3="accent3" accent4="accent4" accent5="accent5" accent6="accent6" hlink="hlink" folHlink="folHlink"/>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1" y="1131591"/>
            <a:ext cx="3867151" cy="3239389"/>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normAutofit/>
          </a:bodyPr>
          <a:lstStyle>
            <a:lvl1pPr>
              <a:defRPr sz="2000"/>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6456105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31591"/>
            <a:ext cx="8630716"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54150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42236"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68354422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42236" y="1131589"/>
            <a:ext cx="4140000" cy="3240000"/>
          </a:xfrm>
        </p:spPr>
        <p:txBody>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dirty="0"/>
          </a:p>
        </p:txBody>
      </p:sp>
      <p:sp>
        <p:nvSpPr>
          <p:cNvPr id="22" name="Content Placeholder 2"/>
          <p:cNvSpPr>
            <a:spLocks noGrp="1"/>
          </p:cNvSpPr>
          <p:nvPr>
            <p:ph sz="half" idx="11"/>
          </p:nvPr>
        </p:nvSpPr>
        <p:spPr>
          <a:xfrm>
            <a:off x="251520" y="1131589"/>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a:t>CLASSIFICATION</a:t>
            </a:r>
            <a:endParaRPr lang="en-GB" dirty="0"/>
          </a:p>
        </p:txBody>
      </p:sp>
    </p:spTree>
    <p:extLst>
      <p:ext uri="{BB962C8B-B14F-4D97-AF65-F5344CB8AC3E}">
        <p14:creationId xmlns:p14="http://schemas.microsoft.com/office/powerpoint/2010/main" val="35367120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495183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p>
        </p:txBody>
      </p:sp>
      <p:sp>
        <p:nvSpPr>
          <p:cNvPr id="8" name="Picture Placeholder 2"/>
          <p:cNvSpPr>
            <a:spLocks noGrp="1"/>
          </p:cNvSpPr>
          <p:nvPr>
            <p:ph type="pic" idx="1" hasCustomPrompt="1"/>
          </p:nvPr>
        </p:nvSpPr>
        <p:spPr>
          <a:xfrm>
            <a:off x="0" y="758655"/>
            <a:ext cx="9144000" cy="4384843"/>
          </a:xfrm>
        </p:spPr>
        <p:txBody>
          <a:bodyPr rtlCol="0" anchor="t">
            <a:normAutofit/>
          </a:bodyPr>
          <a:lstStyle>
            <a:lvl1pPr marL="0" indent="0" algn="ctr">
              <a:lnSpc>
                <a:spcPct val="150000"/>
              </a:lnSpc>
              <a:spcBef>
                <a:spcPts val="0"/>
              </a:spcBef>
              <a:buNone/>
              <a:defRPr sz="900">
                <a:solidFill>
                  <a:schemeClr val="tx1"/>
                </a:solidFill>
              </a:defRPr>
            </a:lvl1pPr>
            <a:lvl2pPr marL="319789" indent="0">
              <a:buNone/>
              <a:defRPr sz="1950"/>
            </a:lvl2pPr>
            <a:lvl3pPr marL="639579" indent="0">
              <a:buNone/>
              <a:defRPr sz="1650"/>
            </a:lvl3pPr>
            <a:lvl4pPr marL="959368" indent="0">
              <a:buNone/>
              <a:defRPr sz="1425"/>
            </a:lvl4pPr>
            <a:lvl5pPr marL="1279157" indent="0">
              <a:buNone/>
              <a:defRPr sz="1425"/>
            </a:lvl5pPr>
            <a:lvl6pPr marL="1598946" indent="0">
              <a:buNone/>
              <a:defRPr sz="1425"/>
            </a:lvl6pPr>
            <a:lvl7pPr marL="1918734" indent="0">
              <a:buNone/>
              <a:defRPr sz="1425"/>
            </a:lvl7pPr>
            <a:lvl8pPr marL="2238524" indent="0">
              <a:buNone/>
              <a:defRPr sz="1425"/>
            </a:lvl8pPr>
            <a:lvl9pPr marL="2558314" indent="0">
              <a:buNone/>
              <a:defRPr sz="1425"/>
            </a:lvl9pPr>
          </a:lstStyle>
          <a:p>
            <a:pPr lvl="0"/>
            <a:br>
              <a:rPr lang="en-US" noProof="0" dirty="0"/>
            </a:br>
            <a:br>
              <a:rPr lang="en-US" noProof="0" dirty="0"/>
            </a:br>
            <a:br>
              <a:rPr lang="en-US" noProof="0" dirty="0"/>
            </a:br>
            <a:br>
              <a:rPr lang="en-US" noProof="0" dirty="0"/>
            </a:br>
            <a:br>
              <a:rPr lang="en-US" noProof="0" dirty="0"/>
            </a:br>
            <a:br>
              <a:rPr lang="en-US" noProof="0" dirty="0"/>
            </a:br>
            <a:r>
              <a:rPr lang="en-US" noProof="0" dirty="0"/>
              <a:t>Click icon to add picture</a:t>
            </a:r>
            <a:endParaRPr lang="en-GB" noProof="0" dirty="0"/>
          </a:p>
        </p:txBody>
      </p:sp>
      <p:sp>
        <p:nvSpPr>
          <p:cNvPr id="13" name="Text Placeholder 12"/>
          <p:cNvSpPr>
            <a:spLocks noGrp="1"/>
          </p:cNvSpPr>
          <p:nvPr>
            <p:ph type="body" sz="quarter" idx="20" hasCustomPrompt="1"/>
          </p:nvPr>
        </p:nvSpPr>
        <p:spPr>
          <a:xfrm>
            <a:off x="251177" y="4396588"/>
            <a:ext cx="3384551" cy="193899"/>
          </a:xfrm>
        </p:spPr>
        <p:txBody>
          <a:bodyPr lIns="0" tIns="0" rIns="0" bIns="0" anchor="b" anchorCtr="0">
            <a:spAutoFit/>
          </a:bodyPr>
          <a:lstStyle>
            <a:lvl1pPr marL="162000" indent="-162000">
              <a:spcBef>
                <a:spcPts val="0"/>
              </a:spcBef>
              <a:buClr>
                <a:srgbClr val="C00000"/>
              </a:buClr>
              <a:buFont typeface="Wingdings" panose="05000000000000000000" pitchFamily="2" charset="2"/>
              <a:buChar char="§"/>
              <a:defRPr sz="1400">
                <a:solidFill>
                  <a:schemeClr val="tx1"/>
                </a:solidFill>
              </a:defRPr>
            </a:lvl1pPr>
          </a:lstStyle>
          <a:p>
            <a:pPr lvl="0"/>
            <a:r>
              <a:rPr lang="en-US" dirty="0"/>
              <a:t>Enter picture caption here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53578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1" y="1131591"/>
            <a:ext cx="3867151" cy="3239389"/>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p:cNvSpPr>
            <a:spLocks noGrp="1"/>
          </p:cNvSpPr>
          <p:nvPr>
            <p:ph type="title"/>
          </p:nvPr>
        </p:nvSpPr>
        <p:spPr/>
        <p:txBody>
          <a:bodyPr>
            <a:normAutofit/>
          </a:bodyPr>
          <a:lstStyle>
            <a:lvl1pPr>
              <a:defRPr sz="2000"/>
            </a:lvl1pPr>
          </a:lstStyle>
          <a:p>
            <a:r>
              <a:rPr lang="en-GB"/>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17455008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8" name="Content Placeholder 8"/>
          <p:cNvSpPr>
            <a:spLocks noGrp="1"/>
          </p:cNvSpPr>
          <p:nvPr>
            <p:ph sz="quarter" idx="11"/>
          </p:nvPr>
        </p:nvSpPr>
        <p:spPr>
          <a:xfrm>
            <a:off x="251520"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2"/>
          </p:nvPr>
        </p:nvSpPr>
        <p:spPr>
          <a:xfrm>
            <a:off x="4573523"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8"/>
          <p:cNvSpPr>
            <a:spLocks noGrp="1"/>
          </p:cNvSpPr>
          <p:nvPr>
            <p:ph sz="quarter" idx="13"/>
          </p:nvPr>
        </p:nvSpPr>
        <p:spPr>
          <a:xfrm>
            <a:off x="4573523"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8"/>
          <p:cNvSpPr>
            <a:spLocks noGrp="1"/>
          </p:cNvSpPr>
          <p:nvPr>
            <p:ph sz="quarter" idx="14"/>
          </p:nvPr>
        </p:nvSpPr>
        <p:spPr>
          <a:xfrm>
            <a:off x="251520"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3474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34522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9" name="Content Placeholder 8"/>
          <p:cNvSpPr>
            <a:spLocks noGrp="1"/>
          </p:cNvSpPr>
          <p:nvPr>
            <p:ph sz="quarter" idx="11"/>
          </p:nvPr>
        </p:nvSpPr>
        <p:spPr>
          <a:xfrm>
            <a:off x="734400" y="1131590"/>
            <a:ext cx="7675200" cy="3243428"/>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296407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pic>
        <p:nvPicPr>
          <p:cNvPr id="4" name="Picture 3" descr="The DSTL logo. DSTL - the science inside." title="The DSTL logo"/>
          <p:cNvPicPr>
            <a:picLocks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2915816" y="1754082"/>
            <a:ext cx="3312368" cy="5883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3556647" y="2865521"/>
            <a:ext cx="2030707" cy="269304"/>
          </a:xfrm>
          <a:prstGeom prst="rect">
            <a:avLst/>
          </a:prstGeom>
          <a:noFill/>
        </p:spPr>
        <p:txBody>
          <a:bodyPr wrap="square" lIns="0" tIns="0" rIns="0" bIns="0" rtlCol="0">
            <a:spAutoFit/>
          </a:bodyPr>
          <a:lstStyle/>
          <a:p>
            <a:pPr marL="0" marR="0" lvl="0" indent="0" algn="ctr" defTabSz="638957" rtl="0" eaLnBrk="1" fontAlgn="base" latinLnBrk="0" hangingPunct="1">
              <a:lnSpc>
                <a:spcPts val="2138"/>
              </a:lnSpc>
              <a:spcBef>
                <a:spcPts val="1800"/>
              </a:spcBef>
              <a:spcAft>
                <a:spcPct val="0"/>
              </a:spcAft>
              <a:buClrTx/>
              <a:buSzTx/>
              <a:buFontTx/>
              <a:buNone/>
              <a:tabLst/>
              <a:defRPr/>
            </a:pPr>
            <a:r>
              <a:rPr lang="en-US" sz="900" dirty="0">
                <a:solidFill>
                  <a:schemeClr val="tx1"/>
                </a:solidFill>
              </a:rPr>
              <a:t>Discover more</a:t>
            </a:r>
            <a:endParaRPr lang="en-GB" sz="900" dirty="0">
              <a:solidFill>
                <a:schemeClr val="tx1"/>
              </a:solidFill>
            </a:endParaRPr>
          </a:p>
        </p:txBody>
      </p:sp>
      <p:grpSp>
        <p:nvGrpSpPr>
          <p:cNvPr id="12" name="Group 11" descr="GitHub logo linking to DSTL's GitHub page" title="GitHub logo"/>
          <p:cNvGrpSpPr/>
          <p:nvPr userDrawn="1"/>
        </p:nvGrpSpPr>
        <p:grpSpPr>
          <a:xfrm>
            <a:off x="5466051" y="3312422"/>
            <a:ext cx="339448" cy="339448"/>
            <a:chOff x="5466051" y="3312422"/>
            <a:chExt cx="339448" cy="339448"/>
          </a:xfrm>
        </p:grpSpPr>
        <p:sp>
          <p:nvSpPr>
            <p:cNvPr id="21" name="Oval 20">
              <a:hlinkClick r:id="rId3"/>
            </p:cNvPr>
            <p:cNvSpPr/>
            <p:nvPr userDrawn="1"/>
          </p:nvSpPr>
          <p:spPr bwMode="black">
            <a:xfrm>
              <a:off x="5466051"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2" name="Picture 21">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black">
            <a:xfrm>
              <a:off x="5544397" y="3400843"/>
              <a:ext cx="175331" cy="175331"/>
            </a:xfrm>
            <a:prstGeom prst="rect">
              <a:avLst/>
            </a:prstGeom>
          </p:spPr>
        </p:pic>
      </p:grpSp>
      <p:sp>
        <p:nvSpPr>
          <p:cNvPr id="26" name="Rectangle 25"/>
          <p:cNvSpPr/>
          <p:nvPr userDrawn="1"/>
        </p:nvSpPr>
        <p:spPr bwMode="white">
          <a:xfrm>
            <a:off x="6804248" y="51542"/>
            <a:ext cx="2268000" cy="648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120228"/>
              </a:solidFill>
            </a:endParaRPr>
          </a:p>
        </p:txBody>
      </p:sp>
      <p:grpSp>
        <p:nvGrpSpPr>
          <p:cNvPr id="2" name="Group 1" descr="Twitter logo linking to DSTL's Twitter page" title="Twitter Logo"/>
          <p:cNvGrpSpPr/>
          <p:nvPr userDrawn="1"/>
        </p:nvGrpSpPr>
        <p:grpSpPr>
          <a:xfrm>
            <a:off x="3347864" y="3309248"/>
            <a:ext cx="339448" cy="339448"/>
            <a:chOff x="3347864" y="3309248"/>
            <a:chExt cx="339448" cy="339448"/>
          </a:xfrm>
        </p:grpSpPr>
        <p:sp>
          <p:nvSpPr>
            <p:cNvPr id="13" name="Oval 12">
              <a:hlinkClick r:id="rId5"/>
            </p:cNvPr>
            <p:cNvSpPr/>
            <p:nvPr userDrawn="1"/>
          </p:nvSpPr>
          <p:spPr bwMode="black">
            <a:xfrm>
              <a:off x="3347864" y="3309248"/>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4" name="Picture 23">
              <a:hlinkClick r:id="rId5"/>
            </p:cNvPr>
            <p:cNvPicPr>
              <a:picLocks noChangeAspect="1"/>
            </p:cNvPicPr>
            <p:nvPr userDrawn="1"/>
          </p:nvPicPr>
          <p:blipFill>
            <a:blip r:embed="rId6"/>
            <a:stretch>
              <a:fillRect/>
            </a:stretch>
          </p:blipFill>
          <p:spPr>
            <a:xfrm>
              <a:off x="3453784" y="3420734"/>
              <a:ext cx="149048" cy="125201"/>
            </a:xfrm>
            <a:prstGeom prst="rect">
              <a:avLst/>
            </a:prstGeom>
          </p:spPr>
        </p:pic>
      </p:grpSp>
      <p:grpSp>
        <p:nvGrpSpPr>
          <p:cNvPr id="6" name="Group 5" descr="LinkedIn logo linking to DSTL's LinkedIn page" title="LinkedIn logo"/>
          <p:cNvGrpSpPr/>
          <p:nvPr userDrawn="1"/>
        </p:nvGrpSpPr>
        <p:grpSpPr>
          <a:xfrm>
            <a:off x="3770679" y="3312422"/>
            <a:ext cx="339448" cy="339448"/>
            <a:chOff x="3770679" y="3312422"/>
            <a:chExt cx="339448" cy="339448"/>
          </a:xfrm>
        </p:grpSpPr>
        <p:sp>
          <p:nvSpPr>
            <p:cNvPr id="19" name="Oval 18">
              <a:hlinkClick r:id="rId7"/>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27" name="Picture 26">
              <a:hlinkClick r:id="rId7"/>
            </p:cNvPr>
            <p:cNvPicPr>
              <a:picLocks noChangeAspect="1"/>
            </p:cNvPicPr>
            <p:nvPr userDrawn="1"/>
          </p:nvPicPr>
          <p:blipFill>
            <a:blip r:embed="rId8"/>
            <a:stretch>
              <a:fillRect/>
            </a:stretch>
          </p:blipFill>
          <p:spPr>
            <a:xfrm>
              <a:off x="3879656" y="3401599"/>
              <a:ext cx="135334" cy="140973"/>
            </a:xfrm>
            <a:prstGeom prst="rect">
              <a:avLst/>
            </a:prstGeom>
          </p:spPr>
        </p:pic>
      </p:grpSp>
      <p:grpSp>
        <p:nvGrpSpPr>
          <p:cNvPr id="11" name="Group 10" descr="Gov.UK logo linking to DSTL's Gov.UK page" title="Gov.UK logo"/>
          <p:cNvGrpSpPr/>
          <p:nvPr userDrawn="1"/>
        </p:nvGrpSpPr>
        <p:grpSpPr>
          <a:xfrm>
            <a:off x="5039123" y="3312422"/>
            <a:ext cx="339448" cy="339448"/>
            <a:chOff x="5039123" y="3312422"/>
            <a:chExt cx="339448" cy="339448"/>
          </a:xfrm>
        </p:grpSpPr>
        <p:sp>
          <p:nvSpPr>
            <p:cNvPr id="16" name="Oval 15">
              <a:hlinkClick r:id="rId9"/>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2" name="Picture 41">
              <a:hlinkClick r:id="rId9"/>
            </p:cNvPr>
            <p:cNvPicPr>
              <a:picLocks noChangeAspect="1"/>
            </p:cNvPicPr>
            <p:nvPr userDrawn="1"/>
          </p:nvPicPr>
          <p:blipFill>
            <a:blip r:embed="rId10"/>
            <a:stretch>
              <a:fillRect/>
            </a:stretch>
          </p:blipFill>
          <p:spPr>
            <a:xfrm>
              <a:off x="5118452" y="3417109"/>
              <a:ext cx="180789" cy="142797"/>
            </a:xfrm>
            <a:prstGeom prst="rect">
              <a:avLst/>
            </a:prstGeom>
          </p:spPr>
        </p:pic>
      </p:grpSp>
      <p:grpSp>
        <p:nvGrpSpPr>
          <p:cNvPr id="9" name="Group 8" descr="Instagram logo linking to DSTL's Instagram page" title="Instagram logo"/>
          <p:cNvGrpSpPr/>
          <p:nvPr userDrawn="1"/>
        </p:nvGrpSpPr>
        <p:grpSpPr>
          <a:xfrm>
            <a:off x="4616309" y="3312422"/>
            <a:ext cx="339448" cy="339448"/>
            <a:chOff x="4616309" y="3312422"/>
            <a:chExt cx="339448" cy="339448"/>
          </a:xfrm>
        </p:grpSpPr>
        <p:sp>
          <p:nvSpPr>
            <p:cNvPr id="7" name="Oval 6">
              <a:hlinkClick r:id="rId11"/>
            </p:cNvPr>
            <p:cNvSpPr/>
            <p:nvPr userDrawn="1"/>
          </p:nvSpPr>
          <p:spPr bwMode="black">
            <a:xfrm>
              <a:off x="461630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4" name="Picture 43">
              <a:hlinkClick r:id="rId11"/>
            </p:cNvPr>
            <p:cNvPicPr>
              <a:picLocks noChangeAspect="1"/>
            </p:cNvPicPr>
            <p:nvPr userDrawn="1"/>
          </p:nvPicPr>
          <p:blipFill>
            <a:blip r:embed="rId12"/>
            <a:stretch>
              <a:fillRect/>
            </a:stretch>
          </p:blipFill>
          <p:spPr>
            <a:xfrm>
              <a:off x="4699348" y="3398350"/>
              <a:ext cx="175071" cy="172258"/>
            </a:xfrm>
            <a:prstGeom prst="rect">
              <a:avLst/>
            </a:prstGeom>
          </p:spPr>
        </p:pic>
      </p:grpSp>
      <p:grpSp>
        <p:nvGrpSpPr>
          <p:cNvPr id="8" name="Group 7" descr="Facebook logo linking to DSTL's Facebook page" title="Facebook logo"/>
          <p:cNvGrpSpPr/>
          <p:nvPr userDrawn="1"/>
        </p:nvGrpSpPr>
        <p:grpSpPr>
          <a:xfrm>
            <a:off x="4193495" y="3312422"/>
            <a:ext cx="339448" cy="339448"/>
            <a:chOff x="4193495" y="3312422"/>
            <a:chExt cx="339448" cy="339448"/>
          </a:xfrm>
        </p:grpSpPr>
        <p:sp>
          <p:nvSpPr>
            <p:cNvPr id="10" name="Oval 9">
              <a:hlinkClick r:id="rId13"/>
            </p:cNvPr>
            <p:cNvSpPr/>
            <p:nvPr userDrawn="1"/>
          </p:nvSpPr>
          <p:spPr bwMode="black">
            <a:xfrm>
              <a:off x="4193495"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75"/>
            </a:p>
          </p:txBody>
        </p:sp>
        <p:pic>
          <p:nvPicPr>
            <p:cNvPr id="46" name="Picture 45">
              <a:hlinkClick r:id="rId13"/>
            </p:cNvPr>
            <p:cNvPicPr>
              <a:picLocks noChangeAspect="1"/>
            </p:cNvPicPr>
            <p:nvPr userDrawn="1"/>
          </p:nvPicPr>
          <p:blipFill>
            <a:blip r:embed="rId14"/>
            <a:stretch>
              <a:fillRect/>
            </a:stretch>
          </p:blipFill>
          <p:spPr>
            <a:xfrm>
              <a:off x="4318695" y="3401144"/>
              <a:ext cx="85889" cy="158276"/>
            </a:xfrm>
            <a:prstGeom prst="rect">
              <a:avLst/>
            </a:prstGeom>
          </p:spPr>
        </p:pic>
      </p:grpSp>
      <p:sp>
        <p:nvSpPr>
          <p:cNvPr id="25"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376029920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CLASSIFICATION</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a:xfrm>
            <a:off x="6821710" y="4375018"/>
            <a:ext cx="2057400" cy="211757"/>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51849306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1" y="1131591"/>
            <a:ext cx="8630716"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Title 1"/>
          <p:cNvSpPr>
            <a:spLocks noGrp="1"/>
          </p:cNvSpPr>
          <p:nvPr>
            <p:ph type="title"/>
          </p:nvPr>
        </p:nvSpPr>
        <p:spPr/>
        <p:txBody>
          <a:bodyPr/>
          <a:lstStyle/>
          <a:p>
            <a:r>
              <a:rPr lang="en-GB"/>
              <a:t>Click to edit Master title style</a:t>
            </a:r>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370294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1520"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742236" y="1131590"/>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p:cNvSpPr>
            <a:spLocks noGrp="1"/>
          </p:cNvSpPr>
          <p:nvPr>
            <p:ph type="title"/>
          </p:nvPr>
        </p:nvSpPr>
        <p:spPr/>
        <p:txBody>
          <a:bodyPr/>
          <a:lstStyle/>
          <a:p>
            <a:r>
              <a:rPr lang="en-GB"/>
              <a:t>Click to edit Master title style</a:t>
            </a:r>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4289252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42236" y="1131589"/>
            <a:ext cx="4140000" cy="3240000"/>
          </a:xfrm>
        </p:spPr>
        <p:txBody>
          <a:bodyPr/>
          <a:lstStyle>
            <a:lvl1pPr marL="0" indent="0" algn="ctr">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GB" dirty="0"/>
          </a:p>
        </p:txBody>
      </p:sp>
      <p:sp>
        <p:nvSpPr>
          <p:cNvPr id="22" name="Content Placeholder 2"/>
          <p:cNvSpPr>
            <a:spLocks noGrp="1"/>
          </p:cNvSpPr>
          <p:nvPr>
            <p:ph sz="half" idx="11"/>
          </p:nvPr>
        </p:nvSpPr>
        <p:spPr>
          <a:xfrm>
            <a:off x="251520" y="1131589"/>
            <a:ext cx="4140000" cy="324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p:cNvSpPr>
            <a:spLocks noGrp="1"/>
          </p:cNvSpPr>
          <p:nvPr>
            <p:ph type="title"/>
          </p:nvPr>
        </p:nvSpPr>
        <p:spPr/>
        <p:txBody>
          <a:bodyPr/>
          <a:lstStyle/>
          <a:p>
            <a:r>
              <a:rPr lang="en-GB"/>
              <a:t>Click to edit Master title style</a:t>
            </a:r>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a:t>CLASSIFICATION</a:t>
            </a:r>
            <a:endParaRPr lang="en-GB" dirty="0"/>
          </a:p>
        </p:txBody>
      </p:sp>
    </p:spTree>
    <p:extLst>
      <p:ext uri="{BB962C8B-B14F-4D97-AF65-F5344CB8AC3E}">
        <p14:creationId xmlns:p14="http://schemas.microsoft.com/office/powerpoint/2010/main" val="29918992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a:t>CLASSIFICATION</a:t>
            </a:r>
            <a:endParaRPr lang="en-GB" dirty="0"/>
          </a:p>
        </p:txBody>
      </p:sp>
    </p:spTree>
    <p:extLst>
      <p:ext uri="{BB962C8B-B14F-4D97-AF65-F5344CB8AC3E}">
        <p14:creationId xmlns:p14="http://schemas.microsoft.com/office/powerpoint/2010/main" val="256966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p>
        </p:txBody>
      </p:sp>
      <p:sp>
        <p:nvSpPr>
          <p:cNvPr id="8" name="Picture Placeholder 2"/>
          <p:cNvSpPr>
            <a:spLocks noGrp="1"/>
          </p:cNvSpPr>
          <p:nvPr>
            <p:ph type="pic" idx="1" hasCustomPrompt="1"/>
          </p:nvPr>
        </p:nvSpPr>
        <p:spPr>
          <a:xfrm>
            <a:off x="0" y="758655"/>
            <a:ext cx="9144000" cy="4384843"/>
          </a:xfrm>
        </p:spPr>
        <p:txBody>
          <a:bodyPr rtlCol="0" anchor="t">
            <a:normAutofit/>
          </a:bodyPr>
          <a:lstStyle>
            <a:lvl1pPr marL="0" indent="0" algn="ctr">
              <a:lnSpc>
                <a:spcPct val="150000"/>
              </a:lnSpc>
              <a:spcBef>
                <a:spcPts val="0"/>
              </a:spcBef>
              <a:buNone/>
              <a:defRPr sz="900">
                <a:solidFill>
                  <a:schemeClr val="tx1"/>
                </a:solidFill>
              </a:defRPr>
            </a:lvl1pPr>
            <a:lvl2pPr marL="319789" indent="0">
              <a:buNone/>
              <a:defRPr sz="1950"/>
            </a:lvl2pPr>
            <a:lvl3pPr marL="639579" indent="0">
              <a:buNone/>
              <a:defRPr sz="1650"/>
            </a:lvl3pPr>
            <a:lvl4pPr marL="959368" indent="0">
              <a:buNone/>
              <a:defRPr sz="1425"/>
            </a:lvl4pPr>
            <a:lvl5pPr marL="1279157" indent="0">
              <a:buNone/>
              <a:defRPr sz="1425"/>
            </a:lvl5pPr>
            <a:lvl6pPr marL="1598946" indent="0">
              <a:buNone/>
              <a:defRPr sz="1425"/>
            </a:lvl6pPr>
            <a:lvl7pPr marL="1918734" indent="0">
              <a:buNone/>
              <a:defRPr sz="1425"/>
            </a:lvl7pPr>
            <a:lvl8pPr marL="2238524" indent="0">
              <a:buNone/>
              <a:defRPr sz="1425"/>
            </a:lvl8pPr>
            <a:lvl9pPr marL="2558314" indent="0">
              <a:buNone/>
              <a:defRPr sz="1425"/>
            </a:lvl9pPr>
          </a:lstStyle>
          <a:p>
            <a:pPr lvl="0"/>
            <a:br>
              <a:rPr lang="en-US" noProof="0" dirty="0"/>
            </a:br>
            <a:br>
              <a:rPr lang="en-US" noProof="0" dirty="0"/>
            </a:br>
            <a:br>
              <a:rPr lang="en-US" noProof="0" dirty="0"/>
            </a:br>
            <a:br>
              <a:rPr lang="en-US" noProof="0" dirty="0"/>
            </a:br>
            <a:br>
              <a:rPr lang="en-US" noProof="0" dirty="0"/>
            </a:br>
            <a:br>
              <a:rPr lang="en-US" noProof="0" dirty="0"/>
            </a:br>
            <a:r>
              <a:rPr lang="en-US" noProof="0" dirty="0"/>
              <a:t>Click icon to add picture</a:t>
            </a:r>
            <a:endParaRPr lang="en-GB" noProof="0" dirty="0"/>
          </a:p>
        </p:txBody>
      </p:sp>
      <p:sp>
        <p:nvSpPr>
          <p:cNvPr id="13" name="Text Placeholder 12"/>
          <p:cNvSpPr>
            <a:spLocks noGrp="1"/>
          </p:cNvSpPr>
          <p:nvPr>
            <p:ph type="body" sz="quarter" idx="20" hasCustomPrompt="1"/>
          </p:nvPr>
        </p:nvSpPr>
        <p:spPr>
          <a:xfrm>
            <a:off x="251177" y="4396588"/>
            <a:ext cx="3384551" cy="193899"/>
          </a:xfrm>
        </p:spPr>
        <p:txBody>
          <a:bodyPr lIns="0" tIns="0" rIns="0" bIns="0" anchor="b" anchorCtr="0">
            <a:spAutoFit/>
          </a:bodyPr>
          <a:lstStyle>
            <a:lvl1pPr marL="162000" indent="-162000">
              <a:spcBef>
                <a:spcPts val="0"/>
              </a:spcBef>
              <a:buClr>
                <a:srgbClr val="C00000"/>
              </a:buClr>
              <a:buFont typeface="Wingdings" panose="05000000000000000000" pitchFamily="2" charset="2"/>
              <a:buChar char="§"/>
              <a:defRPr sz="1400">
                <a:solidFill>
                  <a:schemeClr val="tx1"/>
                </a:solidFill>
              </a:defRPr>
            </a:lvl1pPr>
          </a:lstStyle>
          <a:p>
            <a:pPr lvl="0"/>
            <a:r>
              <a:rPr lang="en-US" dirty="0"/>
              <a:t>Enter picture caption here</a:t>
            </a:r>
            <a:endParaRPr lang="en-GB" dirty="0"/>
          </a:p>
        </p:txBody>
      </p:sp>
      <p:sp>
        <p:nvSpPr>
          <p:cNvPr id="2" name="Title 1"/>
          <p:cNvSpPr>
            <a:spLocks noGrp="1"/>
          </p:cNvSpPr>
          <p:nvPr>
            <p:ph type="title"/>
          </p:nvPr>
        </p:nvSpPr>
        <p:spPr/>
        <p:txBody>
          <a:bodyPr/>
          <a:lstStyle/>
          <a:p>
            <a:r>
              <a:rPr lang="en-GB"/>
              <a:t>Click to edit Master title style</a:t>
            </a:r>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1921969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8" name="Content Placeholder 8"/>
          <p:cNvSpPr>
            <a:spLocks noGrp="1"/>
          </p:cNvSpPr>
          <p:nvPr>
            <p:ph sz="quarter" idx="11"/>
          </p:nvPr>
        </p:nvSpPr>
        <p:spPr>
          <a:xfrm>
            <a:off x="251520"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8"/>
          <p:cNvSpPr>
            <a:spLocks noGrp="1"/>
          </p:cNvSpPr>
          <p:nvPr>
            <p:ph sz="quarter" idx="12"/>
          </p:nvPr>
        </p:nvSpPr>
        <p:spPr>
          <a:xfrm>
            <a:off x="4573523" y="1117160"/>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Content Placeholder 8"/>
          <p:cNvSpPr>
            <a:spLocks noGrp="1"/>
          </p:cNvSpPr>
          <p:nvPr>
            <p:ph sz="quarter" idx="13"/>
          </p:nvPr>
        </p:nvSpPr>
        <p:spPr>
          <a:xfrm>
            <a:off x="4573523"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Content Placeholder 8"/>
          <p:cNvSpPr>
            <a:spLocks noGrp="1"/>
          </p:cNvSpPr>
          <p:nvPr>
            <p:ph sz="quarter" idx="14"/>
          </p:nvPr>
        </p:nvSpPr>
        <p:spPr>
          <a:xfrm>
            <a:off x="251520" y="2740208"/>
            <a:ext cx="4320480" cy="16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68184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CLASSIFICATION</a:t>
            </a:r>
            <a:endParaRPr lang="en-GB" dirty="0"/>
          </a:p>
        </p:txBody>
      </p:sp>
      <p:sp>
        <p:nvSpPr>
          <p:cNvPr id="2" name="Title 1"/>
          <p:cNvSpPr>
            <a:spLocks noGrp="1"/>
          </p:cNvSpPr>
          <p:nvPr>
            <p:ph type="title"/>
          </p:nvPr>
        </p:nvSpPr>
        <p:spPr/>
        <p:txBody>
          <a:bodyPr/>
          <a:lstStyle/>
          <a:p>
            <a:r>
              <a:rPr lang="en-GB"/>
              <a:t>Click to edit Master title style</a:t>
            </a:r>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429485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70015"/>
            <a:ext cx="7886700" cy="285792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403649" y="4601371"/>
            <a:ext cx="7478588" cy="274637"/>
          </a:xfrm>
          <a:prstGeom prst="rect">
            <a:avLst/>
          </a:prstGeom>
        </p:spPr>
        <p:txBody>
          <a:bodyPr vert="horz" wrap="square" lIns="91440" tIns="45720" rIns="36000" bIns="45720" rtlCol="0" anchor="ctr">
            <a:normAutofit/>
          </a:bodyPr>
          <a:lstStyle>
            <a:lvl1pPr algn="r">
              <a:defRPr sz="1200" b="1">
                <a:solidFill>
                  <a:schemeClr val="tx1">
                    <a:tint val="75000"/>
                  </a:schemeClr>
                </a:solidFill>
              </a:defRPr>
            </a:lvl1pPr>
          </a:lstStyle>
          <a:p>
            <a:r>
              <a:rPr lang="en-GB"/>
              <a:t>CLASSIFICATION</a:t>
            </a:r>
            <a:endParaRPr lang="en-GB" dirty="0"/>
          </a:p>
        </p:txBody>
      </p:sp>
      <p:sp>
        <p:nvSpPr>
          <p:cNvPr id="9" name="Rectangle 8"/>
          <p:cNvSpPr/>
          <p:nvPr userDrawn="1"/>
        </p:nvSpPr>
        <p:spPr bwMode="hidden">
          <a:xfrm>
            <a:off x="0" y="-672"/>
            <a:ext cx="9144000" cy="755175"/>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endParaRPr lang="en-GB" sz="1275"/>
          </a:p>
        </p:txBody>
      </p:sp>
      <p:sp>
        <p:nvSpPr>
          <p:cNvPr id="4" name="Title Placeholder 3"/>
          <p:cNvSpPr>
            <a:spLocks noGrp="1"/>
          </p:cNvSpPr>
          <p:nvPr userDrawn="1">
            <p:ph type="title"/>
          </p:nvPr>
        </p:nvSpPr>
        <p:spPr bwMode="black">
          <a:xfrm>
            <a:off x="36256" y="50535"/>
            <a:ext cx="6840000" cy="649007"/>
          </a:xfrm>
          <a:prstGeom prst="rect">
            <a:avLst/>
          </a:prstGeom>
          <a:ln>
            <a:noFill/>
          </a:ln>
        </p:spPr>
        <p:txBody>
          <a:bodyPr vert="horz" lIns="360000" tIns="45720" rIns="91440" bIns="45720" rtlCol="0" anchor="ctr">
            <a:normAutofit/>
          </a:bodyPr>
          <a:lstStyle/>
          <a:p>
            <a:r>
              <a:rPr lang="en-GB"/>
              <a:t>Click to edit Master title style</a:t>
            </a:r>
            <a:endParaRPr lang="en-GB" dirty="0"/>
          </a:p>
        </p:txBody>
      </p:sp>
      <p:sp>
        <p:nvSpPr>
          <p:cNvPr id="2" name="Slide Number Placeholder 1"/>
          <p:cNvSpPr>
            <a:spLocks noGrp="1"/>
          </p:cNvSpPr>
          <p:nvPr>
            <p:ph type="sldNum" sz="quarter" idx="4"/>
          </p:nvPr>
        </p:nvSpPr>
        <p:spPr>
          <a:xfrm>
            <a:off x="6821710" y="4375018"/>
            <a:ext cx="2057400" cy="211757"/>
          </a:xfrm>
          <a:prstGeom prst="rect">
            <a:avLst/>
          </a:prstGeom>
        </p:spPr>
        <p:txBody>
          <a:bodyPr vert="horz" lIns="91440" tIns="45720" rIns="91440" bIns="45720" rtlCol="0" anchor="ctr"/>
          <a:lstStyle>
            <a:lvl1pPr algn="r">
              <a:defRPr sz="1200">
                <a:solidFill>
                  <a:schemeClr val="tx1">
                    <a:tint val="75000"/>
                  </a:schemeClr>
                </a:solidFill>
              </a:defRPr>
            </a:lvl1pPr>
          </a:lstStyle>
          <a:p>
            <a:fld id="{41D5E06E-8463-49C0-8B6A-3B9E03BCC454}" type="slidenum">
              <a:rPr lang="en-GB" smtClean="0"/>
              <a:t>‹#›</a:t>
            </a:fld>
            <a:endParaRPr lang="en-GB"/>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63028" y="169028"/>
            <a:ext cx="1619672" cy="415662"/>
          </a:xfrm>
          <a:prstGeom prst="rect">
            <a:avLst/>
          </a:prstGeom>
        </p:spPr>
      </p:pic>
    </p:spTree>
    <p:extLst>
      <p:ext uri="{BB962C8B-B14F-4D97-AF65-F5344CB8AC3E}">
        <p14:creationId xmlns:p14="http://schemas.microsoft.com/office/powerpoint/2010/main" val="789725373"/>
      </p:ext>
    </p:extLst>
  </p:cSld>
  <p:clrMap bg1="lt1" tx1="dk1" bg2="lt2" tx2="dk2" accent1="accent1" accent2="accent2" accent3="accent3" accent4="accent4" accent5="accent5" accent6="accent6" hlink="hlink" folHlink="folHlink"/>
  <p:sldLayoutIdLst>
    <p:sldLayoutId id="2147483718" r:id="rId1"/>
    <p:sldLayoutId id="2147483711" r:id="rId2"/>
    <p:sldLayoutId id="2147483699" r:id="rId3"/>
    <p:sldLayoutId id="2147483701" r:id="rId4"/>
    <p:sldLayoutId id="2147483706" r:id="rId5"/>
    <p:sldLayoutId id="2147483703" r:id="rId6"/>
    <p:sldLayoutId id="2147483710" r:id="rId7"/>
    <p:sldLayoutId id="2147483720" r:id="rId8"/>
    <p:sldLayoutId id="2147483719" r:id="rId9"/>
    <p:sldLayoutId id="2147483715" r:id="rId10"/>
    <p:sldLayoutId id="2147483716" r:id="rId11"/>
    <p:sldLayoutId id="2147483717" r:id="rId12"/>
  </p:sldLayoutIdLst>
  <p:hf hdr="0" dt="0"/>
  <p:txStyles>
    <p:titleStyle>
      <a:lvl1pPr algn="l" defTabSz="685800" rtl="0" eaLnBrk="1" latinLnBrk="0" hangingPunct="1">
        <a:lnSpc>
          <a:spcPct val="90000"/>
        </a:lnSpc>
        <a:spcBef>
          <a:spcPct val="0"/>
        </a:spcBef>
        <a:buNone/>
        <a:defRPr lang="en-GB" sz="2000" kern="1200" dirty="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370015"/>
            <a:ext cx="7886700" cy="285792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403649" y="4601371"/>
            <a:ext cx="7478588" cy="274637"/>
          </a:xfrm>
          <a:prstGeom prst="rect">
            <a:avLst/>
          </a:prstGeom>
        </p:spPr>
        <p:txBody>
          <a:bodyPr vert="horz" wrap="square" lIns="91440" tIns="45720" rIns="36000" bIns="45720" rtlCol="0" anchor="ctr">
            <a:normAutofit/>
          </a:bodyPr>
          <a:lstStyle>
            <a:lvl1pPr algn="r">
              <a:defRPr sz="1200" b="1">
                <a:solidFill>
                  <a:schemeClr val="tx1">
                    <a:tint val="75000"/>
                  </a:schemeClr>
                </a:solidFill>
              </a:defRPr>
            </a:lvl1pPr>
          </a:lstStyle>
          <a:p>
            <a:r>
              <a:rPr lang="en-GB"/>
              <a:t>CLASSIFICATION</a:t>
            </a:r>
            <a:endParaRPr lang="en-GB" dirty="0"/>
          </a:p>
        </p:txBody>
      </p:sp>
      <p:sp>
        <p:nvSpPr>
          <p:cNvPr id="9" name="Rectangle 8"/>
          <p:cNvSpPr/>
          <p:nvPr userDrawn="1"/>
        </p:nvSpPr>
        <p:spPr bwMode="hidden">
          <a:xfrm>
            <a:off x="0" y="-672"/>
            <a:ext cx="9144000" cy="755175"/>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algn="ctr"/>
            <a:endParaRPr lang="en-GB" sz="1275"/>
          </a:p>
        </p:txBody>
      </p:sp>
      <p:pic>
        <p:nvPicPr>
          <p:cNvPr id="10" name="Picture 3"/>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black">
          <a:xfrm>
            <a:off x="7308305" y="246113"/>
            <a:ext cx="1587841" cy="28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Placeholder 3"/>
          <p:cNvSpPr>
            <a:spLocks noGrp="1"/>
          </p:cNvSpPr>
          <p:nvPr userDrawn="1">
            <p:ph type="title"/>
          </p:nvPr>
        </p:nvSpPr>
        <p:spPr bwMode="black">
          <a:xfrm>
            <a:off x="36256" y="50535"/>
            <a:ext cx="6840000" cy="649007"/>
          </a:xfrm>
          <a:prstGeom prst="rect">
            <a:avLst/>
          </a:prstGeom>
          <a:ln>
            <a:noFill/>
          </a:ln>
        </p:spPr>
        <p:txBody>
          <a:bodyPr vert="horz" lIns="360000" tIns="45720" rIns="91440" bIns="45720" rtlCol="0" anchor="ctr">
            <a:normAutofit/>
          </a:bodyPr>
          <a:lstStyle/>
          <a:p>
            <a:r>
              <a:rPr lang="en-US"/>
              <a:t>Click to edit Master title style</a:t>
            </a:r>
            <a:endParaRPr lang="en-GB" dirty="0"/>
          </a:p>
        </p:txBody>
      </p:sp>
      <p:sp>
        <p:nvSpPr>
          <p:cNvPr id="2" name="Slide Number Placeholder 1"/>
          <p:cNvSpPr>
            <a:spLocks noGrp="1"/>
          </p:cNvSpPr>
          <p:nvPr>
            <p:ph type="sldNum" sz="quarter" idx="4"/>
          </p:nvPr>
        </p:nvSpPr>
        <p:spPr>
          <a:xfrm>
            <a:off x="6821710" y="4375018"/>
            <a:ext cx="2057400" cy="211757"/>
          </a:xfrm>
          <a:prstGeom prst="rect">
            <a:avLst/>
          </a:prstGeom>
        </p:spPr>
        <p:txBody>
          <a:bodyPr vert="horz" lIns="91440" tIns="45720" rIns="91440" bIns="45720" rtlCol="0" anchor="ctr"/>
          <a:lstStyle>
            <a:lvl1pPr algn="r">
              <a:defRPr sz="1200">
                <a:solidFill>
                  <a:schemeClr val="tx1">
                    <a:tint val="75000"/>
                  </a:schemeClr>
                </a:solidFill>
              </a:defRPr>
            </a:lvl1pPr>
          </a:lstStyle>
          <a:p>
            <a:fld id="{41D5E06E-8463-49C0-8B6A-3B9E03BCC454}" type="slidenum">
              <a:rPr lang="en-GB" smtClean="0"/>
              <a:t>‹#›</a:t>
            </a:fld>
            <a:endParaRPr lang="en-GB"/>
          </a:p>
        </p:txBody>
      </p:sp>
    </p:spTree>
    <p:extLst>
      <p:ext uri="{BB962C8B-B14F-4D97-AF65-F5344CB8AC3E}">
        <p14:creationId xmlns:p14="http://schemas.microsoft.com/office/powerpoint/2010/main" val="39857496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dt="0"/>
  <p:txStyles>
    <p:titleStyle>
      <a:lvl1pPr algn="l" defTabSz="685800" rtl="0" eaLnBrk="1" latinLnBrk="0" hangingPunct="1">
        <a:lnSpc>
          <a:spcPct val="90000"/>
        </a:lnSpc>
        <a:spcBef>
          <a:spcPct val="0"/>
        </a:spcBef>
        <a:buNone/>
        <a:defRPr lang="en-GB" sz="2000" kern="1200" dirty="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pinterest.com/pin/borat-great-success--52966560615454100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linkedin.com/pulse/from-vocalizing-captivating-secrets-galaxy-far-away-bob-roitblat-xhiu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theguardian.com/business/2020/jul/30/argos-to-stop-printing-catalogue-after-almost-50-year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ionalarchives.gov.uk/doc/open-government-licence/"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hyperlink" Target="mailto:centralenquiries@dstl.gov.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imgflip.com/memegenerator/One-Does-Not-Simp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2946772"/>
            <a:ext cx="9144000" cy="916512"/>
          </a:xfrm>
        </p:spPr>
        <p:txBody>
          <a:bodyPr>
            <a:normAutofit/>
          </a:bodyPr>
          <a:lstStyle/>
          <a:p>
            <a:r>
              <a:rPr lang="en-GB" b="1" dirty="0"/>
              <a:t>Ross Perry </a:t>
            </a:r>
          </a:p>
          <a:p>
            <a:r>
              <a:rPr lang="en-GB" b="1" dirty="0"/>
              <a:t>Strategic Analyst</a:t>
            </a:r>
          </a:p>
          <a:p>
            <a:r>
              <a:rPr lang="en-GB" b="1" dirty="0"/>
              <a:t>Dstl </a:t>
            </a:r>
          </a:p>
        </p:txBody>
      </p:sp>
      <p:sp>
        <p:nvSpPr>
          <p:cNvPr id="6" name="Title 5"/>
          <p:cNvSpPr>
            <a:spLocks noGrp="1"/>
          </p:cNvSpPr>
          <p:nvPr>
            <p:ph type="title"/>
          </p:nvPr>
        </p:nvSpPr>
        <p:spPr>
          <a:xfrm>
            <a:off x="143000" y="3171799"/>
            <a:ext cx="9001000" cy="916512"/>
          </a:xfrm>
        </p:spPr>
        <p:txBody>
          <a:bodyPr>
            <a:normAutofit fontScale="90000"/>
          </a:bodyPr>
          <a:lstStyle/>
          <a:p>
            <a:pPr>
              <a:lnSpc>
                <a:spcPct val="100000"/>
              </a:lnSpc>
            </a:pPr>
            <a:br>
              <a:rPr lang="en-GB" sz="2700" dirty="0"/>
            </a:br>
            <a:r>
              <a:rPr lang="en-GB" sz="2700" dirty="0"/>
              <a:t>The Eight Guiding Principles for </a:t>
            </a:r>
            <a:br>
              <a:rPr lang="en-GB" sz="2700" dirty="0"/>
            </a:br>
            <a:r>
              <a:rPr lang="en-GB" sz="2700" dirty="0"/>
              <a:t>Generating Indicators of Effect</a:t>
            </a:r>
            <a:br>
              <a:rPr lang="en-GB" sz="2700" dirty="0"/>
            </a:br>
            <a:br>
              <a:rPr lang="en-GB" dirty="0"/>
            </a:br>
            <a:br>
              <a:rPr lang="en-GB" dirty="0"/>
            </a:br>
            <a:br>
              <a:rPr lang="en-GB" dirty="0"/>
            </a:br>
            <a:endParaRPr lang="en-GB" dirty="0"/>
          </a:p>
        </p:txBody>
      </p:sp>
      <p:sp>
        <p:nvSpPr>
          <p:cNvPr id="3" name="Footer Placeholder 2"/>
          <p:cNvSpPr>
            <a:spLocks noGrp="1"/>
          </p:cNvSpPr>
          <p:nvPr>
            <p:ph type="ftr" sz="quarter" idx="10"/>
          </p:nvPr>
        </p:nvSpPr>
        <p:spPr/>
        <p:txBody>
          <a:bodyPr/>
          <a:lstStyle/>
          <a:p>
            <a:r>
              <a:rPr lang="en-GB" dirty="0"/>
              <a:t>UK OFFICIAL</a:t>
            </a:r>
          </a:p>
        </p:txBody>
      </p:sp>
      <p:sp>
        <p:nvSpPr>
          <p:cNvPr id="2" name="Slide Number Placeholder 1"/>
          <p:cNvSpPr>
            <a:spLocks noGrp="1"/>
          </p:cNvSpPr>
          <p:nvPr>
            <p:ph type="sldNum" sz="quarter" idx="11"/>
          </p:nvPr>
        </p:nvSpPr>
        <p:spPr/>
        <p:txBody>
          <a:bodyPr/>
          <a:lstStyle/>
          <a:p>
            <a:fld id="{41D5E06E-8463-49C0-8B6A-3B9E03BCC454}" type="slidenum">
              <a:rPr lang="en-GB" smtClean="0"/>
              <a:pPr/>
              <a:t>1</a:t>
            </a:fld>
            <a:endParaRPr lang="en-GB" dirty="0"/>
          </a:p>
        </p:txBody>
      </p:sp>
      <p:sp>
        <p:nvSpPr>
          <p:cNvPr id="4" name="Date Placeholder 3"/>
          <p:cNvSpPr>
            <a:spLocks noGrp="1"/>
          </p:cNvSpPr>
          <p:nvPr>
            <p:ph type="dt" sz="half" idx="2"/>
          </p:nvPr>
        </p:nvSpPr>
        <p:spPr/>
        <p:txBody>
          <a:bodyPr/>
          <a:lstStyle/>
          <a:p>
            <a:pPr algn="r"/>
            <a:fld id="{1B9E31B6-D6C6-49C1-A3FF-92424ABC0897}" type="datetime1">
              <a:rPr lang="en-GB" smtClean="0"/>
              <a:t>30/06/2025</a:t>
            </a:fld>
            <a:r>
              <a:rPr lang="en-GB"/>
              <a:t>  </a:t>
            </a:r>
            <a:r>
              <a:rPr lang="en-GB" dirty="0">
                <a:solidFill>
                  <a:srgbClr val="CE2256"/>
                </a:solidFill>
              </a:rPr>
              <a:t>/  </a:t>
            </a:r>
            <a:r>
              <a:rPr lang="en-GB" dirty="0"/>
              <a:t>© Crown copyright  2025  Dstl</a:t>
            </a:r>
          </a:p>
        </p:txBody>
      </p:sp>
    </p:spTree>
    <p:extLst>
      <p:ext uri="{BB962C8B-B14F-4D97-AF65-F5344CB8AC3E}">
        <p14:creationId xmlns:p14="http://schemas.microsoft.com/office/powerpoint/2010/main" val="252900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724" y="46400"/>
            <a:ext cx="7128032" cy="649007"/>
          </a:xfrm>
        </p:spPr>
        <p:txBody>
          <a:bodyPr/>
          <a:lstStyle/>
          <a:p>
            <a:r>
              <a:rPr lang="en-GB" dirty="0"/>
              <a:t>Guiding Principle 4: Consistent Language / Structure </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07504" y="1131590"/>
            <a:ext cx="8923869" cy="3015275"/>
          </a:xfrm>
        </p:spPr>
        <p:txBody>
          <a:bodyPr>
            <a:noAutofit/>
          </a:bodyPr>
          <a:lstStyle/>
          <a:p>
            <a:pPr marL="342900" lvl="0" indent="-342900" algn="just">
              <a:lnSpc>
                <a:spcPct val="115000"/>
              </a:lnSpc>
              <a:spcAft>
                <a:spcPts val="800"/>
              </a:spcAft>
              <a:buFont typeface="Symbol" panose="05050102010706020507" pitchFamily="18" charset="2"/>
              <a:buChar char=""/>
            </a:pPr>
            <a:r>
              <a:rPr lang="en-GB" sz="1200" dirty="0"/>
              <a:t>Consistency in language and structure for deterrence M&amp;E indicators can be achieved by; </a:t>
            </a:r>
          </a:p>
          <a:p>
            <a:pPr marL="0" lvl="0" indent="0" algn="ctr">
              <a:lnSpc>
                <a:spcPct val="115000"/>
              </a:lnSpc>
              <a:spcAft>
                <a:spcPts val="800"/>
              </a:spcAft>
              <a:buNone/>
            </a:pPr>
            <a:r>
              <a:rPr lang="en-GB" sz="1200" dirty="0"/>
              <a:t>Being direct and unambiguous - </a:t>
            </a:r>
            <a:r>
              <a:rPr lang="en-GB" sz="1200" b="1" u="sng" dirty="0">
                <a:solidFill>
                  <a:schemeClr val="accent1"/>
                </a:solidFill>
              </a:rPr>
              <a:t>Language</a:t>
            </a:r>
            <a:r>
              <a:rPr lang="en-GB" sz="1200" dirty="0"/>
              <a:t> | Constructing sentences formulaically – </a:t>
            </a:r>
            <a:r>
              <a:rPr lang="en-GB" sz="1200" b="1" u="sng" dirty="0">
                <a:solidFill>
                  <a:schemeClr val="accent1"/>
                </a:solidFill>
              </a:rPr>
              <a:t>Structure </a:t>
            </a:r>
          </a:p>
          <a:p>
            <a:pPr marL="0" lvl="0" indent="0" algn="just">
              <a:lnSpc>
                <a:spcPct val="115000"/>
              </a:lnSpc>
              <a:spcAft>
                <a:spcPts val="800"/>
              </a:spcAft>
              <a:buNone/>
            </a:pPr>
            <a:endParaRPr lang="en-GB" sz="900" b="1" u="sng" dirty="0">
              <a:solidFill>
                <a:srgbClr val="C00000"/>
              </a:solidFill>
              <a:ea typeface="Times New Roman" panose="02020603050405020304" pitchFamily="18" charset="0"/>
              <a:cs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en-GB" sz="1200" dirty="0"/>
              <a:t>Being direct, specific and consistently structured can make deterrence indicators more manageable for those tasked with assessing them and consequently, better positioned for assessing the effectiveness of a deterrence strategy</a:t>
            </a:r>
          </a:p>
          <a:p>
            <a:pPr algn="ctr">
              <a:lnSpc>
                <a:spcPct val="115000"/>
              </a:lnSpc>
              <a:spcAft>
                <a:spcPts val="800"/>
              </a:spcAft>
            </a:pPr>
            <a:r>
              <a:rPr lang="en-GB" sz="1200" dirty="0"/>
              <a:t>Therefore, adopting a consistent formulaic sentence structure would be useful for writing indicators </a:t>
            </a: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TextBox 2"/>
          <p:cNvSpPr txBox="1"/>
          <p:nvPr/>
        </p:nvSpPr>
        <p:spPr>
          <a:xfrm>
            <a:off x="971600" y="3653013"/>
            <a:ext cx="6624736" cy="800219"/>
          </a:xfrm>
          <a:prstGeom prst="rect">
            <a:avLst/>
          </a:prstGeom>
          <a:noFill/>
          <a:ln w="38100">
            <a:solidFill>
              <a:srgbClr val="C00000"/>
            </a:solidFill>
          </a:ln>
        </p:spPr>
        <p:txBody>
          <a:bodyPr wrap="square" rtlCol="0">
            <a:spAutoFit/>
          </a:bodyPr>
          <a:lstStyle/>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200" b="1" i="0" u="none" strike="noStrike" kern="1200" cap="none" spc="0" normalizeH="0" baseline="0" noProof="0" dirty="0">
                <a:ln>
                  <a:noFill/>
                </a:ln>
                <a:solidFill>
                  <a:schemeClr val="accent1"/>
                </a:solidFill>
                <a:effectLst/>
                <a:uLnTx/>
                <a:uFillTx/>
                <a:latin typeface="Arial" charset="0"/>
                <a:ea typeface="+mn-ea"/>
                <a:cs typeface="+mn-cs"/>
              </a:rPr>
              <a:t>Formula:  </a:t>
            </a: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1200" b="1" i="0" u="none" strike="noStrike" kern="1200" cap="none" spc="0" normalizeH="0" baseline="0" noProof="0" dirty="0">
              <a:ln>
                <a:noFill/>
              </a:ln>
              <a:solidFill>
                <a:schemeClr val="accent1"/>
              </a:solidFill>
              <a:effectLst/>
              <a:uLnTx/>
              <a:uFillTx/>
              <a:latin typeface="Arial" charset="0"/>
              <a:ea typeface="+mn-ea"/>
              <a:cs typeface="+mn-cs"/>
            </a:endParaRP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Metric – Direction – Extent of Change Required – Timeframe</a:t>
            </a: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1100" b="1" i="0" u="none" strike="noStrike" kern="1200" cap="none" spc="0" normalizeH="0" baseline="0" noProof="0" dirty="0">
              <a:ln>
                <a:noFill/>
              </a:ln>
              <a:solidFill>
                <a:schemeClr val="accent1"/>
              </a:solidFill>
              <a:effectLst/>
              <a:uLnTx/>
              <a:uFillTx/>
              <a:latin typeface="Arial" charset="0"/>
              <a:ea typeface="+mn-ea"/>
              <a:cs typeface="+mn-cs"/>
            </a:endParaRPr>
          </a:p>
        </p:txBody>
      </p:sp>
    </p:spTree>
    <p:extLst>
      <p:ext uri="{BB962C8B-B14F-4D97-AF65-F5344CB8AC3E}">
        <p14:creationId xmlns:p14="http://schemas.microsoft.com/office/powerpoint/2010/main" val="747252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The Formula in Practice</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209102" y="915566"/>
            <a:ext cx="8251330" cy="4277795"/>
          </a:xfrm>
        </p:spPr>
        <p:txBody>
          <a:bodyPr>
            <a:noAutofit/>
          </a:bodyPr>
          <a:lstStyle/>
          <a:p>
            <a:pPr marL="0" lvl="0" indent="0" algn="just" defTabSz="638957" fontAlgn="base">
              <a:lnSpc>
                <a:spcPct val="100000"/>
              </a:lnSpc>
              <a:spcBef>
                <a:spcPct val="0"/>
              </a:spcBef>
              <a:spcAft>
                <a:spcPct val="0"/>
              </a:spcAft>
              <a:buClr>
                <a:srgbClr val="CD2456"/>
              </a:buClr>
              <a:buNone/>
            </a:pPr>
            <a:r>
              <a:rPr lang="en-GB" sz="1200" b="1" dirty="0">
                <a:solidFill>
                  <a:srgbClr val="00B050"/>
                </a:solidFill>
                <a:latin typeface="Arial" charset="0"/>
                <a:cs typeface="+mn-cs"/>
              </a:rPr>
              <a:t>Metric</a:t>
            </a:r>
            <a:r>
              <a:rPr lang="en-GB" sz="1200" b="1" dirty="0">
                <a:solidFill>
                  <a:srgbClr val="000000"/>
                </a:solidFill>
                <a:latin typeface="Arial" charset="0"/>
                <a:cs typeface="+mn-cs"/>
              </a:rPr>
              <a:t> </a:t>
            </a:r>
            <a:r>
              <a:rPr lang="en-GB" sz="1200" dirty="0">
                <a:solidFill>
                  <a:srgbClr val="000000"/>
                </a:solidFill>
                <a:latin typeface="Arial" charset="0"/>
                <a:cs typeface="+mn-cs"/>
              </a:rPr>
              <a:t>- The ‘thing’ being measured</a:t>
            </a:r>
          </a:p>
          <a:p>
            <a:pPr marL="0" lvl="0" indent="0" algn="just" defTabSz="638957" fontAlgn="base">
              <a:lnSpc>
                <a:spcPct val="100000"/>
              </a:lnSpc>
              <a:spcBef>
                <a:spcPct val="0"/>
              </a:spcBef>
              <a:spcAft>
                <a:spcPct val="0"/>
              </a:spcAft>
              <a:buClr>
                <a:srgbClr val="CD2456"/>
              </a:buClr>
              <a:buNone/>
            </a:pPr>
            <a:endParaRPr lang="en-GB" sz="1200" b="1" dirty="0">
              <a:solidFill>
                <a:srgbClr val="000000"/>
              </a:solidFill>
              <a:latin typeface="Arial" charset="0"/>
              <a:cs typeface="+mn-cs"/>
            </a:endParaRPr>
          </a:p>
          <a:p>
            <a:pPr marL="0" lvl="0" indent="0" algn="just" defTabSz="638957" fontAlgn="base">
              <a:lnSpc>
                <a:spcPct val="100000"/>
              </a:lnSpc>
              <a:spcBef>
                <a:spcPct val="0"/>
              </a:spcBef>
              <a:spcAft>
                <a:spcPct val="0"/>
              </a:spcAft>
              <a:buClr>
                <a:srgbClr val="CD2456"/>
              </a:buClr>
              <a:buNone/>
            </a:pPr>
            <a:r>
              <a:rPr lang="en-GB" sz="1200" b="1" dirty="0">
                <a:solidFill>
                  <a:srgbClr val="5B9BD5"/>
                </a:solidFill>
                <a:latin typeface="Arial" charset="0"/>
                <a:cs typeface="+mn-cs"/>
              </a:rPr>
              <a:t>Direction </a:t>
            </a:r>
            <a:r>
              <a:rPr lang="en-GB" sz="1200" dirty="0">
                <a:solidFill>
                  <a:prstClr val="black"/>
                </a:solidFill>
                <a:latin typeface="Arial" charset="0"/>
                <a:cs typeface="+mn-cs"/>
              </a:rPr>
              <a:t>- The way ‘things’ need to go from the baseline (current situation) in order to be considered a success </a:t>
            </a:r>
            <a:r>
              <a:rPr lang="en-GB" sz="1200" dirty="0" err="1">
                <a:solidFill>
                  <a:prstClr val="black"/>
                </a:solidFill>
                <a:latin typeface="Arial" charset="0"/>
                <a:cs typeface="+mn-cs"/>
              </a:rPr>
              <a:t>i.e</a:t>
            </a:r>
            <a:r>
              <a:rPr lang="en-GB" sz="1200" dirty="0">
                <a:solidFill>
                  <a:prstClr val="black"/>
                </a:solidFill>
                <a:latin typeface="Arial" charset="0"/>
                <a:cs typeface="+mn-cs"/>
              </a:rPr>
              <a:t> decrease, maintain, increase</a:t>
            </a:r>
          </a:p>
          <a:p>
            <a:pPr marL="0" lvl="0" indent="0" algn="just" defTabSz="638957" fontAlgn="base">
              <a:lnSpc>
                <a:spcPct val="100000"/>
              </a:lnSpc>
              <a:spcBef>
                <a:spcPct val="0"/>
              </a:spcBef>
              <a:spcAft>
                <a:spcPct val="0"/>
              </a:spcAft>
              <a:buClr>
                <a:srgbClr val="CD2456"/>
              </a:buClr>
              <a:buNone/>
            </a:pPr>
            <a:endParaRPr lang="en-GB" sz="1200" b="1" dirty="0">
              <a:solidFill>
                <a:srgbClr val="000000"/>
              </a:solidFill>
              <a:latin typeface="Arial" charset="0"/>
              <a:cs typeface="+mn-cs"/>
            </a:endParaRPr>
          </a:p>
          <a:p>
            <a:pPr marL="0" lvl="0" indent="0" algn="just" defTabSz="638957" fontAlgn="base">
              <a:lnSpc>
                <a:spcPct val="100000"/>
              </a:lnSpc>
              <a:spcBef>
                <a:spcPct val="0"/>
              </a:spcBef>
              <a:spcAft>
                <a:spcPct val="0"/>
              </a:spcAft>
              <a:buClr>
                <a:srgbClr val="CD2456"/>
              </a:buClr>
              <a:buNone/>
            </a:pPr>
            <a:r>
              <a:rPr lang="en-GB" sz="1200" b="1" dirty="0">
                <a:solidFill>
                  <a:srgbClr val="ED7D31"/>
                </a:solidFill>
                <a:latin typeface="Arial" charset="0"/>
                <a:cs typeface="+mn-cs"/>
              </a:rPr>
              <a:t>Extent of Change Required - </a:t>
            </a:r>
            <a:r>
              <a:rPr lang="en-GB" sz="1200" dirty="0">
                <a:solidFill>
                  <a:prstClr val="black"/>
                </a:solidFill>
                <a:latin typeface="Arial" charset="0"/>
                <a:cs typeface="+mn-cs"/>
              </a:rPr>
              <a:t>How much do ‘things’ need to change by in order for the activity to be considered as a success </a:t>
            </a:r>
            <a:r>
              <a:rPr lang="en-GB" sz="1200" dirty="0" err="1">
                <a:solidFill>
                  <a:prstClr val="black"/>
                </a:solidFill>
                <a:latin typeface="Arial" charset="0"/>
                <a:cs typeface="+mn-cs"/>
              </a:rPr>
              <a:t>i.e</a:t>
            </a:r>
            <a:r>
              <a:rPr lang="en-GB" sz="1200" dirty="0">
                <a:solidFill>
                  <a:prstClr val="black"/>
                </a:solidFill>
                <a:latin typeface="Arial" charset="0"/>
                <a:cs typeface="+mn-cs"/>
              </a:rPr>
              <a:t> by what number, percentage </a:t>
            </a:r>
            <a:r>
              <a:rPr lang="en-GB" sz="1200" b="1" dirty="0">
                <a:solidFill>
                  <a:srgbClr val="FF0000"/>
                </a:solidFill>
                <a:latin typeface="Arial" charset="0"/>
                <a:cs typeface="+mn-cs"/>
              </a:rPr>
              <a:t>Note: </a:t>
            </a:r>
            <a:r>
              <a:rPr lang="en-GB" sz="1200" dirty="0">
                <a:solidFill>
                  <a:prstClr val="black"/>
                </a:solidFill>
                <a:latin typeface="Arial" charset="0"/>
                <a:cs typeface="+mn-cs"/>
              </a:rPr>
              <a:t>Not needed if the goal is for the ‘thing’ to be maintained!</a:t>
            </a:r>
          </a:p>
          <a:p>
            <a:pPr marL="0" lvl="0" indent="0" algn="just" defTabSz="638957" fontAlgn="base">
              <a:lnSpc>
                <a:spcPct val="100000"/>
              </a:lnSpc>
              <a:spcBef>
                <a:spcPct val="0"/>
              </a:spcBef>
              <a:spcAft>
                <a:spcPct val="0"/>
              </a:spcAft>
              <a:buClr>
                <a:srgbClr val="CD2456"/>
              </a:buClr>
              <a:buNone/>
            </a:pPr>
            <a:endParaRPr lang="en-GB" sz="1200" b="1" dirty="0">
              <a:solidFill>
                <a:srgbClr val="ED7D31"/>
              </a:solidFill>
              <a:latin typeface="Arial" charset="0"/>
              <a:cs typeface="+mn-cs"/>
            </a:endParaRPr>
          </a:p>
          <a:p>
            <a:pPr marL="0" lvl="0" indent="0" algn="just" defTabSz="638957" fontAlgn="base">
              <a:lnSpc>
                <a:spcPct val="100000"/>
              </a:lnSpc>
              <a:spcBef>
                <a:spcPct val="0"/>
              </a:spcBef>
              <a:spcAft>
                <a:spcPct val="0"/>
              </a:spcAft>
              <a:buClr>
                <a:srgbClr val="CD2456"/>
              </a:buClr>
              <a:buNone/>
            </a:pPr>
            <a:r>
              <a:rPr lang="en-GB" sz="1200" b="1" dirty="0">
                <a:solidFill>
                  <a:srgbClr val="7030A0"/>
                </a:solidFill>
                <a:latin typeface="Arial" charset="0"/>
                <a:cs typeface="+mn-cs"/>
              </a:rPr>
              <a:t>Timeframe </a:t>
            </a:r>
            <a:r>
              <a:rPr lang="en-GB" sz="1200" dirty="0">
                <a:solidFill>
                  <a:prstClr val="black"/>
                </a:solidFill>
                <a:latin typeface="Arial" charset="0"/>
                <a:cs typeface="+mn-cs"/>
              </a:rPr>
              <a:t>- Over what amount of time does this change need to be observed in order to be considered successful? </a:t>
            </a:r>
            <a:r>
              <a:rPr lang="en-GB" sz="1200" dirty="0" err="1">
                <a:solidFill>
                  <a:prstClr val="black"/>
                </a:solidFill>
                <a:latin typeface="Arial" charset="0"/>
                <a:cs typeface="+mn-cs"/>
              </a:rPr>
              <a:t>i.e</a:t>
            </a:r>
            <a:r>
              <a:rPr lang="en-GB" sz="1200" dirty="0">
                <a:solidFill>
                  <a:prstClr val="black"/>
                </a:solidFill>
                <a:latin typeface="Arial" charset="0"/>
                <a:cs typeface="+mn-cs"/>
              </a:rPr>
              <a:t> hours, days, weeks, months, years etc</a:t>
            </a:r>
          </a:p>
          <a:p>
            <a:pPr marL="0" lvl="0" indent="0" algn="just" defTabSz="638957" fontAlgn="base">
              <a:lnSpc>
                <a:spcPct val="100000"/>
              </a:lnSpc>
              <a:spcBef>
                <a:spcPct val="0"/>
              </a:spcBef>
              <a:spcAft>
                <a:spcPct val="0"/>
              </a:spcAft>
              <a:buClr>
                <a:srgbClr val="CD2456"/>
              </a:buClr>
              <a:buNone/>
            </a:pPr>
            <a:endParaRPr lang="en-GB" sz="1200" dirty="0">
              <a:solidFill>
                <a:prstClr val="black"/>
              </a:solidFill>
              <a:latin typeface="Arial" charset="0"/>
              <a:cs typeface="+mn-cs"/>
            </a:endParaRPr>
          </a:p>
          <a:p>
            <a:pPr marL="0" lvl="0" indent="0" algn="just" defTabSz="638957" fontAlgn="base">
              <a:lnSpc>
                <a:spcPct val="100000"/>
              </a:lnSpc>
              <a:spcBef>
                <a:spcPct val="0"/>
              </a:spcBef>
              <a:spcAft>
                <a:spcPct val="0"/>
              </a:spcAft>
              <a:buClr>
                <a:srgbClr val="CD2456"/>
              </a:buClr>
              <a:buNone/>
            </a:pPr>
            <a:endParaRPr lang="en-GB" sz="1200" dirty="0">
              <a:solidFill>
                <a:prstClr val="black"/>
              </a:solidFill>
              <a:latin typeface="Arial" charset="0"/>
              <a:cs typeface="+mn-cs"/>
            </a:endParaRPr>
          </a:p>
          <a:p>
            <a:pPr marL="0" lvl="0" indent="0" algn="just" defTabSz="638957" fontAlgn="base">
              <a:lnSpc>
                <a:spcPct val="100000"/>
              </a:lnSpc>
              <a:spcBef>
                <a:spcPct val="0"/>
              </a:spcBef>
              <a:spcAft>
                <a:spcPct val="0"/>
              </a:spcAft>
              <a:buClr>
                <a:srgbClr val="CD2456"/>
              </a:buClr>
              <a:buNone/>
            </a:pPr>
            <a:r>
              <a:rPr lang="en-GB" sz="1200" b="1" dirty="0">
                <a:solidFill>
                  <a:schemeClr val="accent1"/>
                </a:solidFill>
                <a:latin typeface="Arial" charset="0"/>
                <a:cs typeface="+mn-cs"/>
              </a:rPr>
              <a:t>Example: </a:t>
            </a:r>
          </a:p>
          <a:p>
            <a:pPr marL="0" lvl="0" indent="0" algn="just" defTabSz="638957" fontAlgn="base">
              <a:lnSpc>
                <a:spcPct val="100000"/>
              </a:lnSpc>
              <a:spcBef>
                <a:spcPct val="0"/>
              </a:spcBef>
              <a:spcAft>
                <a:spcPct val="0"/>
              </a:spcAft>
              <a:buClr>
                <a:srgbClr val="CD2456"/>
              </a:buClr>
              <a:buNone/>
            </a:pPr>
            <a:endParaRPr lang="en-GB" sz="1200" b="1" dirty="0">
              <a:solidFill>
                <a:prstClr val="black"/>
              </a:solidFill>
              <a:latin typeface="Arial" charset="0"/>
              <a:cs typeface="+mn-cs"/>
            </a:endParaRPr>
          </a:p>
          <a:p>
            <a:pPr algn="just" defTabSz="638957" fontAlgn="base">
              <a:lnSpc>
                <a:spcPct val="100000"/>
              </a:lnSpc>
              <a:spcBef>
                <a:spcPct val="0"/>
              </a:spcBef>
              <a:spcAft>
                <a:spcPct val="0"/>
              </a:spcAft>
              <a:buClr>
                <a:srgbClr val="CD2456"/>
              </a:buClr>
            </a:pPr>
            <a:r>
              <a:rPr lang="en-GB" sz="1200" dirty="0">
                <a:solidFill>
                  <a:prstClr val="black"/>
                </a:solidFill>
                <a:latin typeface="Arial" charset="0"/>
                <a:cs typeface="+mn-cs"/>
              </a:rPr>
              <a:t>If a deterrence objective was to deter an actor from developing and or using chemical weapons, and an activity under this was to decrease the willingness of the international community to provide support to the actor that could be used for illicit purposes, an indicator of effect could be:  </a:t>
            </a:r>
          </a:p>
          <a:p>
            <a:pPr algn="just" defTabSz="638957" fontAlgn="base">
              <a:lnSpc>
                <a:spcPct val="100000"/>
              </a:lnSpc>
              <a:spcBef>
                <a:spcPct val="0"/>
              </a:spcBef>
              <a:spcAft>
                <a:spcPct val="0"/>
              </a:spcAft>
              <a:buClr>
                <a:srgbClr val="CD2456"/>
              </a:buClr>
            </a:pPr>
            <a:endParaRPr lang="en-GB" sz="1200" dirty="0">
              <a:solidFill>
                <a:prstClr val="black"/>
              </a:solidFill>
              <a:latin typeface="Arial" charset="0"/>
              <a:cs typeface="+mn-cs"/>
            </a:endParaRPr>
          </a:p>
          <a:p>
            <a:pPr marL="0" indent="0" algn="just" defTabSz="638957" fontAlgn="base">
              <a:lnSpc>
                <a:spcPct val="100000"/>
              </a:lnSpc>
              <a:spcBef>
                <a:spcPct val="0"/>
              </a:spcBef>
              <a:spcAft>
                <a:spcPct val="0"/>
              </a:spcAft>
              <a:buClr>
                <a:srgbClr val="CD2456"/>
              </a:buClr>
              <a:buNone/>
            </a:pPr>
            <a:r>
              <a:rPr lang="en-GB" sz="1200" b="1" i="1" dirty="0">
                <a:solidFill>
                  <a:schemeClr val="accent1"/>
                </a:solidFill>
                <a:latin typeface="Arial" charset="0"/>
                <a:cs typeface="+mn-cs"/>
              </a:rPr>
              <a:t>Amount of overseas donations of finance / equipment to actor decreases by 50% over the next 3 months</a:t>
            </a: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12908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77166"/>
            <a:ext cx="7488832" cy="649007"/>
          </a:xfrm>
        </p:spPr>
        <p:txBody>
          <a:bodyPr/>
          <a:lstStyle/>
          <a:p>
            <a:r>
              <a:rPr lang="en-GB" dirty="0"/>
              <a:t>Guiding Principle 5: Indicating Failure</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87080" y="925512"/>
            <a:ext cx="5493032" cy="4140822"/>
          </a:xfrm>
        </p:spPr>
        <p:txBody>
          <a:bodyPr>
            <a:noAutofit/>
          </a:bodyPr>
          <a:lstStyle/>
          <a:p>
            <a:pPr marL="342900" lvl="0" indent="-342900" algn="just">
              <a:lnSpc>
                <a:spcPct val="115000"/>
              </a:lnSpc>
              <a:spcAft>
                <a:spcPts val="800"/>
              </a:spcAft>
              <a:buFont typeface="Symbol" panose="05050102010706020507" pitchFamily="18" charset="2"/>
              <a:buChar char=""/>
            </a:pPr>
            <a:r>
              <a:rPr lang="en-GB" sz="1200" dirty="0"/>
              <a:t>A good indicator can highlight when a strategy or activity might be failing (where appropriate), not just exclusively when it is succeeding</a:t>
            </a:r>
          </a:p>
          <a:p>
            <a:pPr marL="342900" lvl="0" indent="-342900" algn="just">
              <a:lnSpc>
                <a:spcPct val="115000"/>
              </a:lnSpc>
              <a:spcAft>
                <a:spcPts val="800"/>
              </a:spcAft>
              <a:buFont typeface="Symbol" panose="05050102010706020507" pitchFamily="18" charset="2"/>
              <a:buChar char=""/>
            </a:pPr>
            <a:r>
              <a:rPr lang="en-GB" sz="1200" dirty="0"/>
              <a:t>A system for measuring effect should be flexible enough to capture unintended consequences of our activities, in addition to intended ones</a:t>
            </a:r>
          </a:p>
          <a:p>
            <a:pPr marL="342900" lvl="0" indent="-342900" algn="just">
              <a:lnSpc>
                <a:spcPct val="115000"/>
              </a:lnSpc>
              <a:spcAft>
                <a:spcPts val="800"/>
              </a:spcAft>
              <a:buFont typeface="Symbol" panose="05050102010706020507" pitchFamily="18" charset="2"/>
              <a:buChar char=""/>
            </a:pPr>
            <a:r>
              <a:rPr lang="en-GB" sz="1200" dirty="0"/>
              <a:t>Caution needs to be taken to ensure that it is clear to assessors whether generated indicators are measures of success or of failure to mitigate confusion during assessment</a:t>
            </a:r>
          </a:p>
          <a:p>
            <a:pPr marL="0" lvl="0" indent="0" algn="just">
              <a:lnSpc>
                <a:spcPct val="115000"/>
              </a:lnSpc>
              <a:spcAft>
                <a:spcPts val="800"/>
              </a:spcAft>
              <a:buNone/>
            </a:pPr>
            <a:endParaRPr lang="en-GB" sz="1200" dirty="0"/>
          </a:p>
          <a:p>
            <a:pPr marL="342900" lvl="0" indent="-342900" algn="just">
              <a:lnSpc>
                <a:spcPct val="115000"/>
              </a:lnSpc>
              <a:spcAft>
                <a:spcPts val="800"/>
              </a:spcAft>
              <a:buFont typeface="Symbol" panose="05050102010706020507" pitchFamily="18" charset="2"/>
              <a:buChar char=""/>
            </a:pPr>
            <a:r>
              <a:rPr lang="en-GB" sz="1200" b="1" dirty="0">
                <a:solidFill>
                  <a:srgbClr val="CE2256"/>
                </a:solidFill>
              </a:rPr>
              <a:t>Example: </a:t>
            </a:r>
            <a:r>
              <a:rPr lang="en-GB" sz="1200" dirty="0" err="1"/>
              <a:t>Borghard</a:t>
            </a:r>
            <a:r>
              <a:rPr lang="en-GB" sz="1200" dirty="0"/>
              <a:t> and Lonergan highlight in the context of attempting to deter hacking in cyberspace, using the number of attempted intrusions against a cyber-system as a measure of effect may suggest that deterrence is failing when the reverse is true - if a state has hardened its defences such that an attacker has to expend greater resources to gain access and still fails to do so, this would indicate deterrence by denial</a:t>
            </a:r>
            <a:endParaRPr lang="en-GB" sz="1200" b="1" i="1"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BE13CC4C-BCED-A812-AB9B-DC3E6E5C3AAE}"/>
              </a:ext>
            </a:extLst>
          </p:cNvPr>
          <p:cNvPicPr>
            <a:picLocks noChangeAspect="1"/>
          </p:cNvPicPr>
          <p:nvPr/>
        </p:nvPicPr>
        <p:blipFill>
          <a:blip r:embed="rId3"/>
          <a:stretch>
            <a:fillRect/>
          </a:stretch>
        </p:blipFill>
        <p:spPr>
          <a:xfrm>
            <a:off x="6084168" y="1286044"/>
            <a:ext cx="2859720" cy="2592288"/>
          </a:xfrm>
          <a:prstGeom prst="rect">
            <a:avLst/>
          </a:prstGeom>
        </p:spPr>
      </p:pic>
      <p:sp>
        <p:nvSpPr>
          <p:cNvPr id="5" name="TextBox 4">
            <a:extLst>
              <a:ext uri="{FF2B5EF4-FFF2-40B4-BE49-F238E27FC236}">
                <a16:creationId xmlns:a16="http://schemas.microsoft.com/office/drawing/2014/main" id="{97841BB1-17AF-5943-EF2C-C89F8309C426}"/>
              </a:ext>
            </a:extLst>
          </p:cNvPr>
          <p:cNvSpPr txBox="1"/>
          <p:nvPr/>
        </p:nvSpPr>
        <p:spPr>
          <a:xfrm>
            <a:off x="6013298" y="3944334"/>
            <a:ext cx="2448272" cy="353943"/>
          </a:xfrm>
          <a:prstGeom prst="rect">
            <a:avLst/>
          </a:prstGeom>
          <a:noFill/>
        </p:spPr>
        <p:txBody>
          <a:bodyPr wrap="square" rtlCol="0">
            <a:spAutoFit/>
          </a:bodyPr>
          <a:lstStyle/>
          <a:p>
            <a:pPr>
              <a:buClr>
                <a:schemeClr val="accent1"/>
              </a:buClr>
              <a:buSzPct val="110000"/>
            </a:pPr>
            <a:r>
              <a:rPr lang="en-GB" b="1" dirty="0">
                <a:solidFill>
                  <a:schemeClr val="accent1"/>
                </a:solidFill>
              </a:rPr>
              <a:t>AND FAILURE TOO!</a:t>
            </a:r>
          </a:p>
        </p:txBody>
      </p:sp>
      <p:sp>
        <p:nvSpPr>
          <p:cNvPr id="7" name="Arrow: Right 6">
            <a:extLst>
              <a:ext uri="{FF2B5EF4-FFF2-40B4-BE49-F238E27FC236}">
                <a16:creationId xmlns:a16="http://schemas.microsoft.com/office/drawing/2014/main" id="{F628DAEB-D72B-6194-914E-6990ACE1C8A8}"/>
              </a:ext>
            </a:extLst>
          </p:cNvPr>
          <p:cNvSpPr/>
          <p:nvPr/>
        </p:nvSpPr>
        <p:spPr>
          <a:xfrm rot="19326293">
            <a:off x="8181550" y="3795461"/>
            <a:ext cx="551992" cy="2166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5092D7F-47C7-C553-478E-9DC5DA6E47E8}"/>
              </a:ext>
            </a:extLst>
          </p:cNvPr>
          <p:cNvSpPr txBox="1"/>
          <p:nvPr/>
        </p:nvSpPr>
        <p:spPr>
          <a:xfrm>
            <a:off x="6013298" y="1099316"/>
            <a:ext cx="3599262" cy="292388"/>
          </a:xfrm>
          <a:prstGeom prst="rect">
            <a:avLst/>
          </a:prstGeom>
          <a:noFill/>
        </p:spPr>
        <p:txBody>
          <a:bodyPr wrap="square" rtlCol="0">
            <a:spAutoFit/>
          </a:bodyPr>
          <a:lstStyle/>
          <a:p>
            <a:pPr>
              <a:buClr>
                <a:schemeClr val="accent1"/>
              </a:buClr>
              <a:buSzPct val="110000"/>
            </a:pPr>
            <a:r>
              <a:rPr lang="en-GB" sz="600" b="1" dirty="0">
                <a:solidFill>
                  <a:srgbClr val="CE2256"/>
                </a:solidFill>
              </a:rPr>
              <a:t>Ref: </a:t>
            </a:r>
            <a:r>
              <a:rPr lang="en-GB" sz="600" b="1" dirty="0">
                <a:solidFill>
                  <a:srgbClr val="CE2256"/>
                </a:solidFill>
                <a:hlinkClick r:id="rId4"/>
              </a:rPr>
              <a:t>https://www.pinterest.com/pin/borat-great-success--529665606154541004/</a:t>
            </a:r>
            <a:endParaRPr lang="en-GB" sz="600" b="1" dirty="0">
              <a:solidFill>
                <a:srgbClr val="CE2256"/>
              </a:solidFill>
            </a:endParaRPr>
          </a:p>
          <a:p>
            <a:pPr>
              <a:buClr>
                <a:schemeClr val="accent1"/>
              </a:buClr>
              <a:buSzPct val="110000"/>
            </a:pPr>
            <a:endParaRPr lang="en-GB" sz="700" dirty="0"/>
          </a:p>
        </p:txBody>
      </p:sp>
    </p:spTree>
    <p:extLst>
      <p:ext uri="{BB962C8B-B14F-4D97-AF65-F5344CB8AC3E}">
        <p14:creationId xmlns:p14="http://schemas.microsoft.com/office/powerpoint/2010/main" val="347799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32580"/>
            <a:ext cx="6840000" cy="649007"/>
          </a:xfrm>
        </p:spPr>
        <p:txBody>
          <a:bodyPr/>
          <a:lstStyle/>
          <a:p>
            <a:r>
              <a:rPr lang="en-GB" dirty="0"/>
              <a:t>Guiding Principle 6: Proxy Indicators </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99855" y="987574"/>
            <a:ext cx="5624273" cy="4343151"/>
          </a:xfrm>
        </p:spPr>
        <p:txBody>
          <a:bodyPr>
            <a:noAutofit/>
          </a:bodyPr>
          <a:lstStyle/>
          <a:p>
            <a:pPr marL="228600" indent="-228600">
              <a:lnSpc>
                <a:spcPct val="115000"/>
              </a:lnSpc>
              <a:spcAft>
                <a:spcPts val="800"/>
              </a:spcAft>
              <a:buFont typeface="+mj-lt"/>
              <a:buAutoNum type="arabicPeriod"/>
            </a:pPr>
            <a:endParaRPr lang="en-GB" sz="1200" dirty="0"/>
          </a:p>
          <a:p>
            <a:pPr algn="just">
              <a:lnSpc>
                <a:spcPct val="115000"/>
              </a:lnSpc>
              <a:spcAft>
                <a:spcPts val="800"/>
              </a:spcAft>
            </a:pPr>
            <a:r>
              <a:rPr lang="en-GB" sz="1400" dirty="0"/>
              <a:t>Attitudinal change can be challenging to measure across influence activities. With deterrence, this issue is exacerbated as targets of cognitive change are often adversarial</a:t>
            </a:r>
          </a:p>
          <a:p>
            <a:pPr algn="just">
              <a:lnSpc>
                <a:spcPct val="115000"/>
              </a:lnSpc>
              <a:spcAft>
                <a:spcPts val="800"/>
              </a:spcAft>
            </a:pPr>
            <a:r>
              <a:rPr lang="en-GB" sz="1400" dirty="0"/>
              <a:t>The cost, complexity and/or timeliness of data can render some direct measures of change difficult or expensive to obtain. In some cases, more reliable assessment can come from indirect (or proxy) indicators</a:t>
            </a:r>
          </a:p>
          <a:p>
            <a:pPr algn="just">
              <a:lnSpc>
                <a:spcPct val="115000"/>
              </a:lnSpc>
              <a:spcAft>
                <a:spcPts val="800"/>
              </a:spcAft>
            </a:pPr>
            <a:r>
              <a:rPr lang="en-GB" sz="1400" dirty="0"/>
              <a:t>While not ideal from an analytical or methodological perspective, proxy indicators can represent the best alternative to directly measurable indicators and can be used when necessary to measure the effectiveness of deterrence activities</a:t>
            </a:r>
          </a:p>
          <a:p>
            <a:pPr algn="just">
              <a:lnSpc>
                <a:spcPct val="115000"/>
              </a:lnSpc>
              <a:spcAft>
                <a:spcPts val="800"/>
              </a:spcAft>
            </a:pPr>
            <a:endParaRPr lang="en-GB" sz="1100" dirty="0"/>
          </a:p>
          <a:p>
            <a:pPr algn="just">
              <a:lnSpc>
                <a:spcPct val="115000"/>
              </a:lnSpc>
              <a:spcAft>
                <a:spcPts val="800"/>
              </a:spcAft>
            </a:pPr>
            <a:endParaRPr lang="en-GB" sz="1100" dirty="0"/>
          </a:p>
          <a:p>
            <a:pPr marL="342900" lvl="0" indent="-342900" algn="just">
              <a:lnSpc>
                <a:spcPct val="115000"/>
              </a:lnSpc>
              <a:spcAft>
                <a:spcPts val="800"/>
              </a:spcAft>
              <a:buFont typeface="Symbol" panose="05050102010706020507" pitchFamily="18" charset="2"/>
              <a:buChar char=""/>
            </a:pPr>
            <a:endParaRPr lang="en-GB" sz="1100"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3" name="TextBox 2"/>
          <p:cNvSpPr txBox="1"/>
          <p:nvPr/>
        </p:nvSpPr>
        <p:spPr>
          <a:xfrm>
            <a:off x="6156176" y="1779662"/>
            <a:ext cx="2722934" cy="1923604"/>
          </a:xfrm>
          <a:prstGeom prst="rect">
            <a:avLst/>
          </a:prstGeom>
          <a:noFill/>
          <a:ln w="28575">
            <a:solidFill>
              <a:srgbClr val="C00000"/>
            </a:solidFill>
          </a:ln>
        </p:spPr>
        <p:txBody>
          <a:bodyPr wrap="square" rtlCol="0">
            <a:spAutoFit/>
          </a:bodyPr>
          <a:lstStyle/>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700" b="1" i="0" u="none" strike="noStrike" kern="1200" cap="none" spc="0" normalizeH="0" baseline="0" noProof="0" dirty="0">
                <a:ln>
                  <a:noFill/>
                </a:ln>
                <a:solidFill>
                  <a:schemeClr val="accent1"/>
                </a:solidFill>
                <a:effectLst/>
                <a:uLnTx/>
                <a:uFillTx/>
                <a:latin typeface="Arial" charset="0"/>
                <a:ea typeface="+mn-ea"/>
                <a:cs typeface="+mn-cs"/>
              </a:rPr>
              <a:t>Proxy Indicators:</a:t>
            </a:r>
          </a:p>
          <a:p>
            <a:pPr marL="0" marR="0" lvl="0" indent="0" algn="l" defTabSz="851942" rtl="0" eaLnBrk="1" fontAlgn="base" latinLnBrk="0" hangingPunct="1">
              <a:lnSpc>
                <a:spcPct val="100000"/>
              </a:lnSpc>
              <a:spcBef>
                <a:spcPct val="0"/>
              </a:spcBef>
              <a:spcAft>
                <a:spcPct val="0"/>
              </a:spcAft>
              <a:buClr>
                <a:srgbClr val="CD2456"/>
              </a:buClr>
              <a:buSzPct val="110000"/>
              <a:buFontTx/>
              <a:buNone/>
              <a:tabLst/>
              <a:defRPr/>
            </a:pPr>
            <a:endParaRPr kumimoji="0" lang="en-GB" sz="17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700" b="0" i="0" u="none" strike="noStrike" kern="1200" cap="none" spc="0" normalizeH="0" baseline="0" noProof="0" dirty="0">
                <a:ln>
                  <a:noFill/>
                </a:ln>
                <a:solidFill>
                  <a:srgbClr val="000000"/>
                </a:solidFill>
                <a:effectLst/>
                <a:uLnTx/>
                <a:uFillTx/>
                <a:latin typeface="Arial" charset="0"/>
                <a:ea typeface="+mn-ea"/>
                <a:cs typeface="+mn-cs"/>
              </a:rPr>
              <a:t>Variables that are used to measure an activity or programme's progress when direct indicators are not available</a:t>
            </a:r>
          </a:p>
        </p:txBody>
      </p:sp>
    </p:spTree>
    <p:extLst>
      <p:ext uri="{BB962C8B-B14F-4D97-AF65-F5344CB8AC3E}">
        <p14:creationId xmlns:p14="http://schemas.microsoft.com/office/powerpoint/2010/main" val="338452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Guiding Principle 7: Categorisation  </a:t>
            </a:r>
          </a:p>
        </p:txBody>
      </p:sp>
      <p:sp>
        <p:nvSpPr>
          <p:cNvPr id="4" name="Footer Placeholder 3"/>
          <p:cNvSpPr>
            <a:spLocks noGrp="1"/>
          </p:cNvSpPr>
          <p:nvPr>
            <p:ph type="ftr" sz="quarter" idx="12"/>
          </p:nvPr>
        </p:nvSpPr>
        <p:spPr>
          <a:xfrm>
            <a:off x="7426611" y="47315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09478" y="892365"/>
            <a:ext cx="8832686" cy="3545370"/>
          </a:xfrm>
        </p:spPr>
        <p:txBody>
          <a:bodyPr>
            <a:noAutofit/>
          </a:bodyPr>
          <a:lstStyle/>
          <a:p>
            <a:pPr marL="228600" indent="-228600">
              <a:lnSpc>
                <a:spcPct val="115000"/>
              </a:lnSpc>
              <a:spcAft>
                <a:spcPts val="800"/>
              </a:spcAft>
              <a:buFont typeface="+mj-lt"/>
              <a:buAutoNum type="arabicPeriod"/>
            </a:pPr>
            <a:endParaRPr lang="en-GB" sz="1050" dirty="0"/>
          </a:p>
          <a:p>
            <a:pPr>
              <a:lnSpc>
                <a:spcPct val="115000"/>
              </a:lnSpc>
              <a:spcAft>
                <a:spcPts val="800"/>
              </a:spcAft>
            </a:pPr>
            <a:r>
              <a:rPr lang="en-GB" sz="1400" dirty="0"/>
              <a:t>Categorising generated indicators via approaches like </a:t>
            </a:r>
            <a:r>
              <a:rPr lang="en-GB" sz="1400" b="1" i="1" dirty="0">
                <a:solidFill>
                  <a:schemeClr val="accent1"/>
                </a:solidFill>
              </a:rPr>
              <a:t>DIMESOIL</a:t>
            </a:r>
            <a:r>
              <a:rPr lang="en-GB" sz="1400" dirty="0"/>
              <a:t> can: </a:t>
            </a:r>
          </a:p>
          <a:p>
            <a:pPr>
              <a:lnSpc>
                <a:spcPct val="115000"/>
              </a:lnSpc>
              <a:spcAft>
                <a:spcPts val="800"/>
              </a:spcAft>
              <a:buFontTx/>
              <a:buChar char="-"/>
            </a:pPr>
            <a:r>
              <a:rPr lang="en-GB" sz="1400" dirty="0"/>
              <a:t>Aid the process of generating good indicators for assessing the effectiveness of a deterrence strategy</a:t>
            </a:r>
          </a:p>
          <a:p>
            <a:pPr>
              <a:lnSpc>
                <a:spcPct val="115000"/>
              </a:lnSpc>
              <a:spcAft>
                <a:spcPts val="800"/>
              </a:spcAft>
              <a:buFontTx/>
              <a:buChar char="-"/>
            </a:pPr>
            <a:r>
              <a:rPr lang="en-GB" sz="1400" dirty="0"/>
              <a:t>Be used to ‘guide thinking to generate relevant and robust indicators across as many categories as is relevant to the deterrence objective’, and this should produce a comprehensive set of indicators which can then be down-selected and revised accordingly</a:t>
            </a:r>
          </a:p>
          <a:p>
            <a:pPr>
              <a:lnSpc>
                <a:spcPct val="115000"/>
              </a:lnSpc>
              <a:spcAft>
                <a:spcPts val="800"/>
              </a:spcAft>
              <a:buFontTx/>
              <a:buChar char="-"/>
            </a:pPr>
            <a:r>
              <a:rPr lang="en-GB" sz="1400" dirty="0"/>
              <a:t>Enable users to identify and determine how they can contribute to different deterrence levers – whether from a defence or whole-of-government perspective </a:t>
            </a:r>
          </a:p>
          <a:p>
            <a:pPr marL="0" indent="0" algn="just">
              <a:lnSpc>
                <a:spcPct val="115000"/>
              </a:lnSpc>
              <a:spcAft>
                <a:spcPts val="800"/>
              </a:spcAft>
              <a:buNone/>
            </a:pPr>
            <a:endParaRPr lang="en-GB" sz="1100" dirty="0"/>
          </a:p>
          <a:p>
            <a:pPr algn="just">
              <a:lnSpc>
                <a:spcPct val="115000"/>
              </a:lnSpc>
              <a:spcAft>
                <a:spcPts val="800"/>
              </a:spcAft>
            </a:pPr>
            <a:endParaRPr lang="en-GB" sz="1100" dirty="0"/>
          </a:p>
          <a:p>
            <a:pPr marL="342900" lvl="0" indent="-342900" algn="just">
              <a:lnSpc>
                <a:spcPct val="115000"/>
              </a:lnSpc>
              <a:spcAft>
                <a:spcPts val="800"/>
              </a:spcAft>
              <a:buFont typeface="Symbol" panose="05050102010706020507" pitchFamily="18" charset="2"/>
              <a:buChar char=""/>
            </a:pPr>
            <a:endParaRPr lang="en-GB" sz="1200" dirty="0"/>
          </a:p>
        </p:txBody>
      </p:sp>
      <p:sp>
        <p:nvSpPr>
          <p:cNvPr id="2" name="Slide Number Placeholder 1"/>
          <p:cNvSpPr>
            <a:spLocks noGrp="1"/>
          </p:cNvSpPr>
          <p:nvPr>
            <p:ph type="sldNum" sz="quarter" idx="11"/>
          </p:nvPr>
        </p:nvSpPr>
        <p:spPr>
          <a:xfrm>
            <a:off x="7020272" y="4466863"/>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E25BF3E4-75F6-BFF4-80F5-BB5BA14E05C8}"/>
              </a:ext>
            </a:extLst>
          </p:cNvPr>
          <p:cNvSpPr txBox="1"/>
          <p:nvPr/>
        </p:nvSpPr>
        <p:spPr>
          <a:xfrm>
            <a:off x="66328" y="4572741"/>
            <a:ext cx="8280920" cy="538609"/>
          </a:xfrm>
          <a:prstGeom prst="rect">
            <a:avLst/>
          </a:prstGeom>
          <a:noFill/>
        </p:spPr>
        <p:txBody>
          <a:bodyPr wrap="square" rtlCol="0">
            <a:spAutoFit/>
          </a:bodyPr>
          <a:lstStyle/>
          <a:p>
            <a:pPr algn="just">
              <a:buClr>
                <a:schemeClr val="accent1"/>
              </a:buClr>
              <a:buSzPct val="110000"/>
            </a:pPr>
            <a:r>
              <a:rPr lang="en-GB" sz="1200" b="1" dirty="0">
                <a:solidFill>
                  <a:srgbClr val="CE2256"/>
                </a:solidFill>
              </a:rPr>
              <a:t>DIMESOIL</a:t>
            </a:r>
            <a:r>
              <a:rPr lang="en-GB" sz="1200" dirty="0"/>
              <a:t> = </a:t>
            </a:r>
            <a:r>
              <a:rPr lang="en-GB" sz="1200" b="1" dirty="0">
                <a:solidFill>
                  <a:srgbClr val="CE2256"/>
                </a:solidFill>
              </a:rPr>
              <a:t>D</a:t>
            </a:r>
            <a:r>
              <a:rPr lang="en-GB" sz="1200" dirty="0"/>
              <a:t>iplomatic, </a:t>
            </a:r>
            <a:r>
              <a:rPr lang="en-GB" sz="1200" b="1" dirty="0">
                <a:solidFill>
                  <a:srgbClr val="CE2256"/>
                </a:solidFill>
              </a:rPr>
              <a:t>I</a:t>
            </a:r>
            <a:r>
              <a:rPr lang="en-GB" sz="1200" dirty="0"/>
              <a:t>nformational, </a:t>
            </a:r>
            <a:r>
              <a:rPr lang="en-GB" sz="1200" b="1" dirty="0">
                <a:solidFill>
                  <a:srgbClr val="CE2256"/>
                </a:solidFill>
              </a:rPr>
              <a:t>M</a:t>
            </a:r>
            <a:r>
              <a:rPr lang="en-GB" sz="1200" dirty="0"/>
              <a:t>ilitary, </a:t>
            </a:r>
            <a:r>
              <a:rPr lang="en-GB" sz="1200" b="1" dirty="0">
                <a:solidFill>
                  <a:srgbClr val="CE2256"/>
                </a:solidFill>
              </a:rPr>
              <a:t>E</a:t>
            </a:r>
            <a:r>
              <a:rPr lang="en-GB" sz="1200" dirty="0"/>
              <a:t>conomic, </a:t>
            </a:r>
            <a:r>
              <a:rPr lang="en-GB" sz="1200" b="1" dirty="0">
                <a:solidFill>
                  <a:srgbClr val="CE2256"/>
                </a:solidFill>
              </a:rPr>
              <a:t>S</a:t>
            </a:r>
            <a:r>
              <a:rPr lang="en-GB" sz="1200" dirty="0"/>
              <a:t>cience and Tech, </a:t>
            </a:r>
            <a:r>
              <a:rPr lang="en-GB" sz="1200" b="1" dirty="0">
                <a:solidFill>
                  <a:srgbClr val="CE2256"/>
                </a:solidFill>
              </a:rPr>
              <a:t>O</a:t>
            </a:r>
            <a:r>
              <a:rPr lang="en-GB" sz="1200" dirty="0"/>
              <a:t>perations, </a:t>
            </a:r>
            <a:r>
              <a:rPr lang="en-GB" sz="1200" b="1" dirty="0">
                <a:solidFill>
                  <a:srgbClr val="CE2256"/>
                </a:solidFill>
              </a:rPr>
              <a:t>I</a:t>
            </a:r>
            <a:r>
              <a:rPr lang="en-GB" sz="1200" dirty="0"/>
              <a:t>ntelligence, </a:t>
            </a:r>
            <a:r>
              <a:rPr lang="en-GB" sz="1200" b="1" dirty="0">
                <a:solidFill>
                  <a:srgbClr val="CE2256"/>
                </a:solidFill>
              </a:rPr>
              <a:t>L</a:t>
            </a:r>
            <a:r>
              <a:rPr lang="en-GB" sz="1200" dirty="0"/>
              <a:t>egal</a:t>
            </a:r>
          </a:p>
          <a:p>
            <a:pPr marL="285750" indent="-285750">
              <a:buClr>
                <a:schemeClr val="accent1"/>
              </a:buClr>
              <a:buSzPct val="110000"/>
              <a:buFont typeface="Wingdings" panose="05000000000000000000" pitchFamily="2" charset="2"/>
              <a:buChar char="§"/>
            </a:pPr>
            <a:endParaRPr lang="en-GB" dirty="0"/>
          </a:p>
        </p:txBody>
      </p:sp>
    </p:spTree>
    <p:extLst>
      <p:ext uri="{BB962C8B-B14F-4D97-AF65-F5344CB8AC3E}">
        <p14:creationId xmlns:p14="http://schemas.microsoft.com/office/powerpoint/2010/main" val="354893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Guiding Principle 8: Quality Assessment   </a:t>
            </a:r>
          </a:p>
        </p:txBody>
      </p:sp>
      <p:sp>
        <p:nvSpPr>
          <p:cNvPr id="4" name="Footer Placeholder 3"/>
          <p:cNvSpPr>
            <a:spLocks noGrp="1"/>
          </p:cNvSpPr>
          <p:nvPr>
            <p:ph type="ftr" sz="quarter" idx="12"/>
          </p:nvPr>
        </p:nvSpPr>
        <p:spPr>
          <a:xfrm>
            <a:off x="7490885" y="4868863"/>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2" name="Slide Number Placeholder 1"/>
          <p:cNvSpPr>
            <a:spLocks noGrp="1"/>
          </p:cNvSpPr>
          <p:nvPr>
            <p:ph type="sldNum" sz="quarter" idx="11"/>
          </p:nvPr>
        </p:nvSpPr>
        <p:spPr>
          <a:xfrm>
            <a:off x="7020272" y="4659689"/>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5" name="Content Placeholder 4">
            <a:extLst>
              <a:ext uri="{FF2B5EF4-FFF2-40B4-BE49-F238E27FC236}">
                <a16:creationId xmlns:a16="http://schemas.microsoft.com/office/drawing/2014/main" id="{8007565D-87B4-3D82-A650-2A8760B847EE}"/>
              </a:ext>
            </a:extLst>
          </p:cNvPr>
          <p:cNvSpPr>
            <a:spLocks noGrp="1"/>
          </p:cNvSpPr>
          <p:nvPr>
            <p:ph sz="half" idx="1"/>
          </p:nvPr>
        </p:nvSpPr>
        <p:spPr>
          <a:xfrm>
            <a:off x="251521" y="1027004"/>
            <a:ext cx="4896543" cy="3528098"/>
          </a:xfrm>
        </p:spPr>
        <p:txBody>
          <a:bodyPr>
            <a:normAutofit fontScale="92500" lnSpcReduction="20000"/>
          </a:bodyPr>
          <a:lstStyle/>
          <a:p>
            <a:pPr>
              <a:lnSpc>
                <a:spcPct val="150000"/>
              </a:lnSpc>
            </a:pPr>
            <a:r>
              <a:rPr lang="en-GB" b="1" dirty="0">
                <a:solidFill>
                  <a:schemeClr val="accent1"/>
                </a:solidFill>
              </a:rPr>
              <a:t>Assessment with set characteristics</a:t>
            </a:r>
          </a:p>
          <a:p>
            <a:pPr>
              <a:lnSpc>
                <a:spcPct val="150000"/>
              </a:lnSpc>
            </a:pPr>
            <a:endParaRPr lang="en-GB" b="1" dirty="0">
              <a:solidFill>
                <a:schemeClr val="accent1"/>
              </a:solidFill>
            </a:endParaRPr>
          </a:p>
          <a:p>
            <a:pPr>
              <a:lnSpc>
                <a:spcPct val="150000"/>
              </a:lnSpc>
            </a:pPr>
            <a:r>
              <a:rPr lang="en-GB" b="1" dirty="0">
                <a:solidFill>
                  <a:schemeClr val="accent1"/>
                </a:solidFill>
              </a:rPr>
              <a:t>CARA modelling</a:t>
            </a:r>
          </a:p>
          <a:p>
            <a:pPr>
              <a:lnSpc>
                <a:spcPct val="150000"/>
              </a:lnSpc>
            </a:pPr>
            <a:endParaRPr lang="en-GB" b="1" dirty="0">
              <a:solidFill>
                <a:schemeClr val="accent1"/>
              </a:solidFill>
            </a:endParaRPr>
          </a:p>
          <a:p>
            <a:pPr>
              <a:lnSpc>
                <a:spcPct val="150000"/>
              </a:lnSpc>
            </a:pPr>
            <a:r>
              <a:rPr lang="en-GB" b="1" dirty="0">
                <a:solidFill>
                  <a:schemeClr val="accent1"/>
                </a:solidFill>
              </a:rPr>
              <a:t>Delphi methodology</a:t>
            </a:r>
          </a:p>
          <a:p>
            <a:pPr>
              <a:lnSpc>
                <a:spcPct val="150000"/>
              </a:lnSpc>
            </a:pPr>
            <a:endParaRPr lang="en-GB" b="1" dirty="0">
              <a:solidFill>
                <a:schemeClr val="accent1"/>
              </a:solidFill>
            </a:endParaRPr>
          </a:p>
          <a:p>
            <a:pPr>
              <a:lnSpc>
                <a:spcPct val="150000"/>
              </a:lnSpc>
            </a:pPr>
            <a:r>
              <a:rPr lang="en-GB" b="1" dirty="0">
                <a:solidFill>
                  <a:schemeClr val="accent1"/>
                </a:solidFill>
              </a:rPr>
              <a:t>Workshopping</a:t>
            </a:r>
          </a:p>
          <a:p>
            <a:endParaRPr lang="en-GB" dirty="0"/>
          </a:p>
        </p:txBody>
      </p:sp>
      <p:pic>
        <p:nvPicPr>
          <p:cNvPr id="7" name="Picture 6">
            <a:extLst>
              <a:ext uri="{FF2B5EF4-FFF2-40B4-BE49-F238E27FC236}">
                <a16:creationId xmlns:a16="http://schemas.microsoft.com/office/drawing/2014/main" id="{8FD6A51A-4DB3-9E30-261E-5AC2AAEB3672}"/>
              </a:ext>
            </a:extLst>
          </p:cNvPr>
          <p:cNvPicPr>
            <a:picLocks noChangeAspect="1"/>
          </p:cNvPicPr>
          <p:nvPr/>
        </p:nvPicPr>
        <p:blipFill>
          <a:blip r:embed="rId3"/>
          <a:stretch>
            <a:fillRect/>
          </a:stretch>
        </p:blipFill>
        <p:spPr>
          <a:xfrm>
            <a:off x="6108582" y="1779662"/>
            <a:ext cx="2764605" cy="1927101"/>
          </a:xfrm>
          <a:prstGeom prst="rect">
            <a:avLst/>
          </a:prstGeom>
        </p:spPr>
      </p:pic>
      <p:sp>
        <p:nvSpPr>
          <p:cNvPr id="9" name="TextBox 8">
            <a:extLst>
              <a:ext uri="{FF2B5EF4-FFF2-40B4-BE49-F238E27FC236}">
                <a16:creationId xmlns:a16="http://schemas.microsoft.com/office/drawing/2014/main" id="{F84BB1F6-9100-84E9-34DF-7CACCE1DDC59}"/>
              </a:ext>
            </a:extLst>
          </p:cNvPr>
          <p:cNvSpPr txBox="1"/>
          <p:nvPr/>
        </p:nvSpPr>
        <p:spPr>
          <a:xfrm>
            <a:off x="6007050" y="3723576"/>
            <a:ext cx="2951190" cy="384721"/>
          </a:xfrm>
          <a:prstGeom prst="rect">
            <a:avLst/>
          </a:prstGeom>
          <a:noFill/>
        </p:spPr>
        <p:txBody>
          <a:bodyPr wrap="square" rtlCol="0">
            <a:spAutoFit/>
          </a:bodyPr>
          <a:lstStyle/>
          <a:p>
            <a:pPr>
              <a:buClr>
                <a:schemeClr val="accent1"/>
              </a:buClr>
              <a:buSzPct val="110000"/>
            </a:pPr>
            <a:r>
              <a:rPr lang="en-GB" sz="600" b="1" dirty="0">
                <a:solidFill>
                  <a:srgbClr val="CE2256"/>
                </a:solidFill>
              </a:rPr>
              <a:t>Ref: </a:t>
            </a:r>
            <a:r>
              <a:rPr lang="en-GB" sz="600" b="1" dirty="0">
                <a:solidFill>
                  <a:srgbClr val="CE2256"/>
                </a:solidFill>
                <a:hlinkClick r:id="rId4"/>
              </a:rPr>
              <a:t>https://www.linkedin.com/pulse/from-vocalizing-captivating-secrets-galaxy-far-away-bob-roitblat-xhiuc</a:t>
            </a:r>
            <a:endParaRPr lang="en-GB" sz="600" b="1" dirty="0">
              <a:solidFill>
                <a:srgbClr val="CE2256"/>
              </a:solidFill>
            </a:endParaRPr>
          </a:p>
          <a:p>
            <a:pPr>
              <a:buClr>
                <a:schemeClr val="accent1"/>
              </a:buClr>
              <a:buSzPct val="110000"/>
            </a:pPr>
            <a:endParaRPr lang="en-GB" sz="700" dirty="0"/>
          </a:p>
        </p:txBody>
      </p:sp>
    </p:spTree>
    <p:extLst>
      <p:ext uri="{BB962C8B-B14F-4D97-AF65-F5344CB8AC3E}">
        <p14:creationId xmlns:p14="http://schemas.microsoft.com/office/powerpoint/2010/main" val="183029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Indicator Down-Selection   </a:t>
            </a:r>
          </a:p>
        </p:txBody>
      </p:sp>
      <p:sp>
        <p:nvSpPr>
          <p:cNvPr id="4" name="Footer Placeholder 3"/>
          <p:cNvSpPr>
            <a:spLocks noGrp="1"/>
          </p:cNvSpPr>
          <p:nvPr>
            <p:ph type="ftr" sz="quarter" idx="12"/>
          </p:nvPr>
        </p:nvSpPr>
        <p:spPr>
          <a:xfrm>
            <a:off x="7490885" y="4868863"/>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2" name="Slide Number Placeholder 1"/>
          <p:cNvSpPr>
            <a:spLocks noGrp="1"/>
          </p:cNvSpPr>
          <p:nvPr>
            <p:ph type="sldNum" sz="quarter" idx="11"/>
          </p:nvPr>
        </p:nvSpPr>
        <p:spPr>
          <a:xfrm>
            <a:off x="7020272" y="4659689"/>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Rectangle 2"/>
          <p:cNvSpPr/>
          <p:nvPr/>
        </p:nvSpPr>
        <p:spPr>
          <a:xfrm>
            <a:off x="107504" y="1347614"/>
            <a:ext cx="4932729" cy="3123932"/>
          </a:xfrm>
          <a:prstGeom prst="rect">
            <a:avLst/>
          </a:prstGeom>
        </p:spPr>
        <p:txBody>
          <a:bodyPr wrap="square">
            <a:spAutoFit/>
          </a:bodyPr>
          <a:lstStyle/>
          <a:p>
            <a:pPr marL="285750" marR="0" lvl="0" indent="-285750" algn="just" defTabSz="85194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If indicators haven’t been developed or generated with reference to the guidance, it is unlikely that they will be good for assessing the effectiveness of deterrence strategies and should therefore be removed or, at a minimum, redeveloped</a:t>
            </a:r>
          </a:p>
          <a:p>
            <a:pPr marL="285750" marR="0" lvl="0" indent="-285750" algn="just" defTabSz="851942"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85194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However, not all parts of the guidance have to be met for an indicator to be considered as ‘good’</a:t>
            </a:r>
          </a:p>
          <a:p>
            <a:pPr marL="0" marR="0" lvl="0" indent="0" algn="just" defTabSz="851942"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85194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As with the generation of indicators, down-selection is often most effective when completed by those with relevant subject matter expertise</a:t>
            </a:r>
          </a:p>
          <a:p>
            <a:pPr marL="0" marR="0" lvl="0" indent="0" algn="just" defTabSz="851942"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endParaRPr kumimoji="0" lang="en-GB" sz="17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
          <p:cNvSpPr txBox="1"/>
          <p:nvPr/>
        </p:nvSpPr>
        <p:spPr>
          <a:xfrm>
            <a:off x="5436096" y="1235918"/>
            <a:ext cx="3384376" cy="2750048"/>
          </a:xfrm>
          <a:prstGeom prst="rect">
            <a:avLst/>
          </a:prstGeom>
          <a:noFill/>
          <a:ln w="28575">
            <a:solidFill>
              <a:srgbClr val="C00000"/>
            </a:solidFill>
          </a:ln>
        </p:spPr>
        <p:txBody>
          <a:bodyPr wrap="square" rtlCol="0">
            <a:spAutoFit/>
          </a:bodyPr>
          <a:lstStyle/>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Be baselined  -  </a:t>
            </a:r>
            <a:r>
              <a:rPr kumimoji="0" lang="en-GB" sz="900" b="1" i="0" u="none" strike="noStrike" kern="1200" cap="none" spc="0" normalizeH="0" baseline="0" noProof="0" dirty="0">
                <a:ln>
                  <a:noFill/>
                </a:ln>
                <a:solidFill>
                  <a:srgbClr val="FF0000"/>
                </a:solidFill>
                <a:effectLst/>
                <a:uLnTx/>
                <a:uFillTx/>
                <a:latin typeface="Arial"/>
                <a:ea typeface="+mn-ea"/>
                <a:cs typeface="+mn-cs"/>
              </a:rPr>
              <a:t>Essential</a:t>
            </a:r>
            <a:r>
              <a:rPr kumimoji="0" lang="en-GB" sz="900" b="1" i="0" u="none" strike="noStrike" kern="1200" cap="none" spc="0" normalizeH="0" baseline="0" noProof="0" dirty="0">
                <a:ln>
                  <a:noFill/>
                </a:ln>
                <a:solidFill>
                  <a:srgbClr val="000000"/>
                </a:solidFill>
                <a:effectLst/>
                <a:uLnTx/>
                <a:uFillTx/>
                <a:latin typeface="Arial"/>
                <a:ea typeface="+mn-ea"/>
                <a:cs typeface="+mn-cs"/>
              </a:rPr>
              <a:t>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Delineate a direction -  </a:t>
            </a:r>
            <a:r>
              <a:rPr kumimoji="0" lang="en-GB" sz="900" b="1" i="0" u="none" strike="noStrike" kern="1200" cap="none" spc="0" normalizeH="0" baseline="0" noProof="0" dirty="0">
                <a:ln>
                  <a:noFill/>
                </a:ln>
                <a:solidFill>
                  <a:srgbClr val="FF0000"/>
                </a:solidFill>
                <a:effectLst/>
                <a:uLnTx/>
                <a:uFillTx/>
                <a:latin typeface="Arial"/>
                <a:ea typeface="+mn-ea"/>
                <a:cs typeface="+mn-cs"/>
              </a:rPr>
              <a:t>Essential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Be ‘SMART’ -  </a:t>
            </a:r>
            <a:r>
              <a:rPr kumimoji="0" lang="en-GB" sz="900" b="1" i="0" u="none" strike="noStrike" kern="1200" cap="none" spc="0" normalizeH="0" baseline="0" noProof="0" dirty="0">
                <a:ln>
                  <a:noFill/>
                </a:ln>
                <a:solidFill>
                  <a:srgbClr val="FF0000"/>
                </a:solidFill>
                <a:effectLst/>
                <a:uLnTx/>
                <a:uFillTx/>
                <a:latin typeface="Arial"/>
                <a:ea typeface="+mn-ea"/>
                <a:cs typeface="+mn-cs"/>
              </a:rPr>
              <a:t>Essential</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Use consistent language/structure -  </a:t>
            </a:r>
            <a:r>
              <a:rPr kumimoji="0" lang="en-GB" sz="900" b="1" i="0" u="none" strike="noStrike" kern="1200" cap="none" spc="0" normalizeH="0" baseline="0" noProof="0" dirty="0">
                <a:ln>
                  <a:noFill/>
                </a:ln>
                <a:solidFill>
                  <a:srgbClr val="FF0000"/>
                </a:solidFill>
                <a:effectLst/>
                <a:uLnTx/>
                <a:uFillTx/>
                <a:latin typeface="Arial"/>
                <a:ea typeface="+mn-ea"/>
                <a:cs typeface="+mn-cs"/>
              </a:rPr>
              <a:t>Essential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Indicate failure (when appropriate!) – </a:t>
            </a:r>
            <a:r>
              <a:rPr kumimoji="0" lang="en-GB" sz="900" b="1" i="0" u="none" strike="noStrike" kern="1200" cap="none" spc="0" normalizeH="0" baseline="0" noProof="0" dirty="0">
                <a:ln>
                  <a:noFill/>
                </a:ln>
                <a:solidFill>
                  <a:srgbClr val="F2B800"/>
                </a:solidFill>
                <a:effectLst/>
                <a:uLnTx/>
                <a:uFillTx/>
                <a:latin typeface="Arial"/>
                <a:ea typeface="+mn-ea"/>
                <a:cs typeface="+mn-cs"/>
              </a:rPr>
              <a:t>Context Specific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Be a proxy (where necessary) – </a:t>
            </a:r>
            <a:r>
              <a:rPr kumimoji="0" lang="en-GB" sz="900" b="1" i="0" u="none" strike="noStrike" kern="1200" cap="none" spc="0" normalizeH="0" baseline="0" noProof="0" dirty="0">
                <a:ln>
                  <a:noFill/>
                </a:ln>
                <a:solidFill>
                  <a:srgbClr val="F2B800"/>
                </a:solidFill>
                <a:effectLst/>
                <a:uLnTx/>
                <a:uFillTx/>
                <a:latin typeface="Arial"/>
                <a:ea typeface="+mn-ea"/>
                <a:cs typeface="+mn-cs"/>
              </a:rPr>
              <a:t>Context Specific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Be categorised – </a:t>
            </a:r>
            <a:r>
              <a:rPr kumimoji="0" lang="en-GB" sz="900" b="1" i="0" u="none" strike="noStrike" kern="1200" cap="none" spc="0" normalizeH="0" baseline="0" noProof="0" dirty="0">
                <a:ln>
                  <a:noFill/>
                </a:ln>
                <a:solidFill>
                  <a:srgbClr val="00B050"/>
                </a:solidFill>
                <a:effectLst/>
                <a:uLnTx/>
                <a:uFillTx/>
                <a:latin typeface="Arial"/>
                <a:ea typeface="+mn-ea"/>
                <a:cs typeface="+mn-cs"/>
              </a:rPr>
              <a:t>Optional </a:t>
            </a:r>
          </a:p>
          <a:p>
            <a:pPr marL="228600" marR="0" lvl="0" indent="-228600" algn="just" defTabSz="914400" rtl="0" eaLnBrk="1" fontAlgn="base" latinLnBrk="0" hangingPunct="1">
              <a:lnSpc>
                <a:spcPct val="200000"/>
              </a:lnSpc>
              <a:spcBef>
                <a:spcPct val="50000"/>
              </a:spcBef>
              <a:spcAft>
                <a:spcPct val="0"/>
              </a:spcAft>
              <a:buClrTx/>
              <a:buSzTx/>
              <a:buFont typeface="+mj-lt"/>
              <a:buAutoNum type="arabicPeriod"/>
              <a:tabLst/>
              <a:defRPr/>
            </a:pPr>
            <a:r>
              <a:rPr kumimoji="0" lang="en-GB" sz="900" b="1" i="0" u="none" strike="noStrike" kern="1200" cap="none" spc="0" normalizeH="0" baseline="0" noProof="0" dirty="0">
                <a:ln>
                  <a:noFill/>
                </a:ln>
                <a:solidFill>
                  <a:srgbClr val="000000"/>
                </a:solidFill>
                <a:effectLst/>
                <a:uLnTx/>
                <a:uFillTx/>
                <a:latin typeface="Arial"/>
                <a:ea typeface="+mn-ea"/>
                <a:cs typeface="+mn-cs"/>
              </a:rPr>
              <a:t>Be assessed for quality – </a:t>
            </a:r>
            <a:r>
              <a:rPr kumimoji="0" lang="en-GB" sz="900" b="1" i="0" u="none" strike="noStrike" kern="1200" cap="none" spc="0" normalizeH="0" baseline="0" noProof="0" dirty="0">
                <a:ln>
                  <a:noFill/>
                </a:ln>
                <a:solidFill>
                  <a:srgbClr val="FF0000"/>
                </a:solidFill>
                <a:effectLst/>
                <a:uLnTx/>
                <a:uFillTx/>
                <a:latin typeface="Arial"/>
                <a:ea typeface="+mn-ea"/>
                <a:cs typeface="+mn-cs"/>
              </a:rPr>
              <a:t>Essential </a:t>
            </a:r>
          </a:p>
        </p:txBody>
      </p:sp>
    </p:spTree>
    <p:extLst>
      <p:ext uri="{BB962C8B-B14F-4D97-AF65-F5344CB8AC3E}">
        <p14:creationId xmlns:p14="http://schemas.microsoft.com/office/powerpoint/2010/main" val="825275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6620"/>
            <a:ext cx="6840000" cy="649007"/>
          </a:xfrm>
        </p:spPr>
        <p:txBody>
          <a:bodyPr/>
          <a:lstStyle/>
          <a:p>
            <a:r>
              <a:rPr lang="en-GB" dirty="0"/>
              <a:t>Test Case: Dstl’s Indicators Catalogue</a:t>
            </a:r>
          </a:p>
        </p:txBody>
      </p:sp>
      <p:sp>
        <p:nvSpPr>
          <p:cNvPr id="4" name="Footer Placeholder 3"/>
          <p:cNvSpPr>
            <a:spLocks noGrp="1"/>
          </p:cNvSpPr>
          <p:nvPr>
            <p:ph type="ftr" sz="quarter" idx="12"/>
          </p:nvPr>
        </p:nvSpPr>
        <p:spPr/>
        <p:txBody>
          <a:bodyPr/>
          <a:lstStyle/>
          <a:p>
            <a:r>
              <a:rPr lang="en-GB" dirty="0"/>
              <a:t>UK OFFICIAL</a:t>
            </a:r>
          </a:p>
        </p:txBody>
      </p:sp>
      <p:sp>
        <p:nvSpPr>
          <p:cNvPr id="11" name="Content Placeholder 10"/>
          <p:cNvSpPr>
            <a:spLocks noGrp="1"/>
          </p:cNvSpPr>
          <p:nvPr>
            <p:ph sz="half" idx="1"/>
          </p:nvPr>
        </p:nvSpPr>
        <p:spPr>
          <a:xfrm>
            <a:off x="153566" y="760454"/>
            <a:ext cx="5688632" cy="3960440"/>
          </a:xfrm>
        </p:spPr>
        <p:txBody>
          <a:bodyPr>
            <a:normAutofit lnSpcReduction="10000"/>
          </a:bodyPr>
          <a:lstStyle/>
          <a:p>
            <a:endParaRPr lang="en-GB" dirty="0"/>
          </a:p>
          <a:p>
            <a:pPr marL="0" indent="0">
              <a:buNone/>
            </a:pPr>
            <a:r>
              <a:rPr lang="en-GB" sz="1700" b="1" dirty="0">
                <a:solidFill>
                  <a:schemeClr val="accent1"/>
                </a:solidFill>
              </a:rPr>
              <a:t>Purpose</a:t>
            </a:r>
          </a:p>
          <a:p>
            <a:pPr marL="0" indent="0">
              <a:buNone/>
            </a:pPr>
            <a:endParaRPr lang="en-GB" sz="1700" b="1" dirty="0">
              <a:solidFill>
                <a:schemeClr val="accent1"/>
              </a:solidFill>
            </a:endParaRPr>
          </a:p>
          <a:p>
            <a:r>
              <a:rPr lang="en-GB" sz="1700" dirty="0"/>
              <a:t>A test case for using the eight guiding principles</a:t>
            </a:r>
          </a:p>
          <a:p>
            <a:pPr marL="0" indent="0">
              <a:buNone/>
            </a:pPr>
            <a:r>
              <a:rPr lang="en-GB" sz="1700" b="1" dirty="0">
                <a:solidFill>
                  <a:schemeClr val="accent1"/>
                </a:solidFill>
              </a:rPr>
              <a:t> </a:t>
            </a:r>
          </a:p>
          <a:p>
            <a:pPr algn="just"/>
            <a:r>
              <a:rPr lang="en-GB" sz="1700" dirty="0"/>
              <a:t>Provide guidance on how to generate indicators for assessing the effectiveness of activities designed to deter adversaries from developing, acquiring, proliferating and or using CBW</a:t>
            </a:r>
          </a:p>
          <a:p>
            <a:pPr algn="just"/>
            <a:endParaRPr lang="en-GB" sz="1700" dirty="0"/>
          </a:p>
          <a:p>
            <a:pPr algn="just"/>
            <a:r>
              <a:rPr lang="en-GB" sz="1700" dirty="0"/>
              <a:t>Provide a suite of candidate indicators that can be adapted to specific contexts, offering inspiration for the generation of additional indicators to meet the users’ own needs</a:t>
            </a:r>
          </a:p>
          <a:p>
            <a:pPr algn="just"/>
            <a:endParaRPr lang="en-GB" dirty="0"/>
          </a:p>
          <a:p>
            <a:endParaRPr lang="en-GB" dirty="0"/>
          </a:p>
        </p:txBody>
      </p:sp>
      <p:sp>
        <p:nvSpPr>
          <p:cNvPr id="2" name="Slide Number Placeholder 1"/>
          <p:cNvSpPr>
            <a:spLocks noGrp="1"/>
          </p:cNvSpPr>
          <p:nvPr>
            <p:ph type="sldNum" sz="quarter" idx="11"/>
          </p:nvPr>
        </p:nvSpPr>
        <p:spPr/>
        <p:txBody>
          <a:bodyPr/>
          <a:lstStyle/>
          <a:p>
            <a:fld id="{41D5E06E-8463-49C0-8B6A-3B9E03BCC454}" type="slidenum">
              <a:rPr lang="en-GB" smtClean="0"/>
              <a:t>17</a:t>
            </a:fld>
            <a:endParaRPr lang="en-GB"/>
          </a:p>
        </p:txBody>
      </p:sp>
      <p:pic>
        <p:nvPicPr>
          <p:cNvPr id="3" name="Picture 2">
            <a:extLst>
              <a:ext uri="{FF2B5EF4-FFF2-40B4-BE49-F238E27FC236}">
                <a16:creationId xmlns:a16="http://schemas.microsoft.com/office/drawing/2014/main" id="{AB9E4DB4-FBE9-7C17-CC7F-84ED903D662B}"/>
              </a:ext>
            </a:extLst>
          </p:cNvPr>
          <p:cNvPicPr>
            <a:picLocks noChangeAspect="1"/>
          </p:cNvPicPr>
          <p:nvPr/>
        </p:nvPicPr>
        <p:blipFill>
          <a:blip r:embed="rId3"/>
          <a:stretch>
            <a:fillRect/>
          </a:stretch>
        </p:blipFill>
        <p:spPr>
          <a:xfrm>
            <a:off x="6228184" y="1355440"/>
            <a:ext cx="2762250" cy="2541140"/>
          </a:xfrm>
          <a:prstGeom prst="rect">
            <a:avLst/>
          </a:prstGeom>
        </p:spPr>
      </p:pic>
      <p:sp>
        <p:nvSpPr>
          <p:cNvPr id="5" name="TextBox 4">
            <a:extLst>
              <a:ext uri="{FF2B5EF4-FFF2-40B4-BE49-F238E27FC236}">
                <a16:creationId xmlns:a16="http://schemas.microsoft.com/office/drawing/2014/main" id="{6B463BED-C964-9C58-51C9-690E8CE252AF}"/>
              </a:ext>
            </a:extLst>
          </p:cNvPr>
          <p:cNvSpPr txBox="1"/>
          <p:nvPr/>
        </p:nvSpPr>
        <p:spPr>
          <a:xfrm>
            <a:off x="6309742" y="3896185"/>
            <a:ext cx="2834258" cy="384721"/>
          </a:xfrm>
          <a:prstGeom prst="rect">
            <a:avLst/>
          </a:prstGeom>
          <a:noFill/>
        </p:spPr>
        <p:txBody>
          <a:bodyPr wrap="square" rtlCol="0">
            <a:spAutoFit/>
          </a:bodyPr>
          <a:lstStyle/>
          <a:p>
            <a:pPr>
              <a:buClr>
                <a:schemeClr val="accent1"/>
              </a:buClr>
              <a:buSzPct val="110000"/>
            </a:pPr>
            <a:r>
              <a:rPr lang="en-GB" sz="600" b="1" dirty="0">
                <a:solidFill>
                  <a:srgbClr val="CE2256"/>
                </a:solidFill>
              </a:rPr>
              <a:t>Ref: </a:t>
            </a:r>
            <a:r>
              <a:rPr lang="en-GB" sz="600" b="1" dirty="0">
                <a:solidFill>
                  <a:srgbClr val="CE2256"/>
                </a:solidFill>
                <a:hlinkClick r:id="rId4"/>
              </a:rPr>
              <a:t>https://www.theguardian.com/business/2020/jul/30/argos-to-stop-printing-catalogue-after-almost-50-years</a:t>
            </a:r>
            <a:endParaRPr lang="en-GB" sz="600" b="1" dirty="0">
              <a:solidFill>
                <a:srgbClr val="CE2256"/>
              </a:solidFill>
            </a:endParaRPr>
          </a:p>
          <a:p>
            <a:pPr>
              <a:buClr>
                <a:schemeClr val="accent1"/>
              </a:buClr>
              <a:buSzPct val="110000"/>
            </a:pPr>
            <a:endParaRPr lang="en-GB" sz="700" dirty="0"/>
          </a:p>
        </p:txBody>
      </p:sp>
    </p:spTree>
    <p:extLst>
      <p:ext uri="{BB962C8B-B14F-4D97-AF65-F5344CB8AC3E}">
        <p14:creationId xmlns:p14="http://schemas.microsoft.com/office/powerpoint/2010/main" val="13173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60701"/>
            <a:ext cx="6840000" cy="649007"/>
          </a:xfrm>
        </p:spPr>
        <p:txBody>
          <a:bodyPr/>
          <a:lstStyle/>
          <a:p>
            <a:r>
              <a:rPr lang="en-GB" dirty="0"/>
              <a:t>Adopting the Guidance: Benefits</a:t>
            </a:r>
          </a:p>
        </p:txBody>
      </p:sp>
      <p:sp>
        <p:nvSpPr>
          <p:cNvPr id="4" name="Footer Placeholder 3"/>
          <p:cNvSpPr>
            <a:spLocks noGrp="1"/>
          </p:cNvSpPr>
          <p:nvPr>
            <p:ph type="ftr" sz="quarter" idx="12"/>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 </a:t>
            </a:r>
          </a:p>
        </p:txBody>
      </p:sp>
      <p:sp>
        <p:nvSpPr>
          <p:cNvPr id="11" name="Content Placeholder 10"/>
          <p:cNvSpPr>
            <a:spLocks noGrp="1"/>
          </p:cNvSpPr>
          <p:nvPr>
            <p:ph sz="half" idx="1"/>
          </p:nvPr>
        </p:nvSpPr>
        <p:spPr>
          <a:xfrm>
            <a:off x="189756" y="1060553"/>
            <a:ext cx="8774732" cy="3239389"/>
          </a:xfrm>
        </p:spPr>
        <p:txBody>
          <a:bodyPr>
            <a:normAutofit/>
          </a:bodyPr>
          <a:lstStyle/>
          <a:p>
            <a:pPr algn="just">
              <a:lnSpc>
                <a:spcPct val="100000"/>
              </a:lnSpc>
              <a:spcBef>
                <a:spcPts val="0"/>
              </a:spcBef>
            </a:pPr>
            <a:endParaRPr lang="en-GB" dirty="0"/>
          </a:p>
          <a:p>
            <a:pPr>
              <a:lnSpc>
                <a:spcPct val="100000"/>
              </a:lnSpc>
              <a:spcBef>
                <a:spcPts val="0"/>
              </a:spcBef>
            </a:pPr>
            <a:endParaRPr lang="en-GB"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Content Placeholder 10">
            <a:extLst>
              <a:ext uri="{FF2B5EF4-FFF2-40B4-BE49-F238E27FC236}">
                <a16:creationId xmlns:a16="http://schemas.microsoft.com/office/drawing/2014/main" id="{CD286D55-06F6-4C01-DB94-9B3873519076}"/>
              </a:ext>
            </a:extLst>
          </p:cNvPr>
          <p:cNvSpPr txBox="1">
            <a:spLocks/>
          </p:cNvSpPr>
          <p:nvPr/>
        </p:nvSpPr>
        <p:spPr>
          <a:xfrm>
            <a:off x="275456" y="843558"/>
            <a:ext cx="8703309" cy="3960440"/>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dirty="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GB" sz="1800" dirty="0"/>
          </a:p>
          <a:p>
            <a:pPr marL="0" indent="0" fontAlgn="auto">
              <a:spcAft>
                <a:spcPts val="0"/>
              </a:spcAft>
              <a:buFont typeface="Wingdings" panose="05000000000000000000" pitchFamily="2" charset="2"/>
              <a:buNone/>
            </a:pPr>
            <a:r>
              <a:rPr lang="en-GB" sz="1600" dirty="0"/>
              <a:t>This guidance is applicable for evaluation across all policy areas, not just within deterrence contexts </a:t>
            </a:r>
          </a:p>
          <a:p>
            <a:pPr marL="0" indent="0" fontAlgn="auto">
              <a:spcAft>
                <a:spcPts val="0"/>
              </a:spcAft>
              <a:buFont typeface="Wingdings" panose="05000000000000000000" pitchFamily="2" charset="2"/>
              <a:buNone/>
            </a:pPr>
            <a:endParaRPr lang="en-GB" sz="1600" dirty="0"/>
          </a:p>
          <a:p>
            <a:pPr marL="0" indent="0" fontAlgn="auto">
              <a:spcAft>
                <a:spcPts val="0"/>
              </a:spcAft>
              <a:buFont typeface="Wingdings" panose="05000000000000000000" pitchFamily="2" charset="2"/>
              <a:buNone/>
            </a:pPr>
            <a:r>
              <a:rPr lang="en-GB" sz="1600" b="1" dirty="0">
                <a:solidFill>
                  <a:srgbClr val="CE2256"/>
                </a:solidFill>
              </a:rPr>
              <a:t>Using the guidance can: </a:t>
            </a:r>
          </a:p>
          <a:p>
            <a:pPr marL="0" indent="0" fontAlgn="auto">
              <a:spcAft>
                <a:spcPts val="0"/>
              </a:spcAft>
              <a:buFont typeface="Wingdings" panose="05000000000000000000" pitchFamily="2" charset="2"/>
              <a:buNone/>
            </a:pPr>
            <a:endParaRPr lang="en-GB" sz="1600" b="1" dirty="0">
              <a:solidFill>
                <a:srgbClr val="CE2256"/>
              </a:solidFill>
            </a:endParaRPr>
          </a:p>
          <a:p>
            <a:pPr fontAlgn="auto">
              <a:spcAft>
                <a:spcPts val="0"/>
              </a:spcAft>
            </a:pPr>
            <a:r>
              <a:rPr lang="en-GB" sz="1600" dirty="0"/>
              <a:t>Help users in saving time and money with indicator generation</a:t>
            </a:r>
          </a:p>
          <a:p>
            <a:pPr fontAlgn="auto">
              <a:spcAft>
                <a:spcPts val="0"/>
              </a:spcAft>
            </a:pPr>
            <a:endParaRPr lang="en-GB" sz="1600" dirty="0"/>
          </a:p>
          <a:p>
            <a:pPr fontAlgn="auto">
              <a:spcAft>
                <a:spcPts val="0"/>
              </a:spcAft>
            </a:pPr>
            <a:r>
              <a:rPr lang="en-GB" sz="1600" dirty="0"/>
              <a:t>Enable users to generate measures of effect that can actually inform monitoring and evaluation processes</a:t>
            </a:r>
          </a:p>
          <a:p>
            <a:pPr fontAlgn="auto">
              <a:spcAft>
                <a:spcPts val="0"/>
              </a:spcAft>
            </a:pPr>
            <a:endParaRPr lang="en-GB" sz="1600" dirty="0"/>
          </a:p>
          <a:p>
            <a:pPr fontAlgn="auto">
              <a:spcAft>
                <a:spcPts val="0"/>
              </a:spcAft>
            </a:pPr>
            <a:r>
              <a:rPr lang="en-GB" sz="1600" dirty="0"/>
              <a:t>Assist evidence based decision making </a:t>
            </a:r>
          </a:p>
          <a:p>
            <a:pPr fontAlgn="auto">
              <a:spcAft>
                <a:spcPts val="0"/>
              </a:spcAft>
            </a:pPr>
            <a:endParaRPr lang="en-GB" dirty="0"/>
          </a:p>
        </p:txBody>
      </p:sp>
    </p:spTree>
    <p:extLst>
      <p:ext uri="{BB962C8B-B14F-4D97-AF65-F5344CB8AC3E}">
        <p14:creationId xmlns:p14="http://schemas.microsoft.com/office/powerpoint/2010/main" val="60583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60701"/>
            <a:ext cx="6840000" cy="649007"/>
          </a:xfrm>
        </p:spPr>
        <p:txBody>
          <a:bodyPr/>
          <a:lstStyle/>
          <a:p>
            <a:r>
              <a:rPr lang="en-GB" dirty="0"/>
              <a:t>Adopting the Guidance: Caveat</a:t>
            </a:r>
          </a:p>
        </p:txBody>
      </p:sp>
      <p:sp>
        <p:nvSpPr>
          <p:cNvPr id="4" name="Footer Placeholder 3"/>
          <p:cNvSpPr>
            <a:spLocks noGrp="1"/>
          </p:cNvSpPr>
          <p:nvPr>
            <p:ph type="ftr" sz="quarter" idx="12"/>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 </a:t>
            </a:r>
          </a:p>
        </p:txBody>
      </p:sp>
      <p:sp>
        <p:nvSpPr>
          <p:cNvPr id="11" name="Content Placeholder 10"/>
          <p:cNvSpPr>
            <a:spLocks noGrp="1"/>
          </p:cNvSpPr>
          <p:nvPr>
            <p:ph sz="half" idx="1"/>
          </p:nvPr>
        </p:nvSpPr>
        <p:spPr>
          <a:xfrm>
            <a:off x="189756" y="1060553"/>
            <a:ext cx="8774732" cy="3239389"/>
          </a:xfrm>
        </p:spPr>
        <p:txBody>
          <a:bodyPr>
            <a:normAutofit/>
          </a:bodyPr>
          <a:lstStyle/>
          <a:p>
            <a:pPr algn="just">
              <a:lnSpc>
                <a:spcPct val="100000"/>
              </a:lnSpc>
              <a:spcBef>
                <a:spcPts val="0"/>
              </a:spcBef>
            </a:pPr>
            <a:endParaRPr lang="en-GB" dirty="0"/>
          </a:p>
          <a:p>
            <a:pPr>
              <a:lnSpc>
                <a:spcPct val="100000"/>
              </a:lnSpc>
              <a:spcBef>
                <a:spcPts val="0"/>
              </a:spcBef>
            </a:pPr>
            <a:endParaRPr lang="en-GB"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Content Placeholder 10">
            <a:extLst>
              <a:ext uri="{FF2B5EF4-FFF2-40B4-BE49-F238E27FC236}">
                <a16:creationId xmlns:a16="http://schemas.microsoft.com/office/drawing/2014/main" id="{CD286D55-06F6-4C01-DB94-9B3873519076}"/>
              </a:ext>
            </a:extLst>
          </p:cNvPr>
          <p:cNvSpPr txBox="1">
            <a:spLocks/>
          </p:cNvSpPr>
          <p:nvPr/>
        </p:nvSpPr>
        <p:spPr>
          <a:xfrm>
            <a:off x="264890" y="986561"/>
            <a:ext cx="7838628" cy="3607512"/>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fontScale="92500" lnSpcReduction="20000"/>
          </a:bodyPr>
          <a:lst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dirty="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fontAlgn="auto">
              <a:spcAft>
                <a:spcPts val="0"/>
              </a:spcAft>
              <a:buClr>
                <a:srgbClr val="CD2456"/>
              </a:buCl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When </a:t>
            </a:r>
            <a:r>
              <a:rPr lang="en-GB" sz="1800" dirty="0">
                <a:solidFill>
                  <a:srgbClr val="000000"/>
                </a:solidFill>
              </a:rPr>
              <a:t>implementing any kind of M&amp;E plan, it is important to consider external influences that could have an impact on the effect you are seeking to engender. This can be captured within a theory of change, a method that indicators of effect will be part of </a:t>
            </a:r>
          </a:p>
          <a:p>
            <a:pPr algn="just" fontAlgn="auto">
              <a:spcAft>
                <a:spcPts val="0"/>
              </a:spcAft>
              <a:buClr>
                <a:srgbClr val="CD2456"/>
              </a:buClr>
            </a:pPr>
            <a:endParaRPr lang="en-GB" sz="1800" dirty="0">
              <a:solidFill>
                <a:srgbClr val="000000"/>
              </a:solidFill>
            </a:endParaRPr>
          </a:p>
          <a:p>
            <a:pPr algn="just" fontAlgn="auto">
              <a:spcAft>
                <a:spcPts val="0"/>
              </a:spcAft>
              <a:buClr>
                <a:srgbClr val="CD2456"/>
              </a:buClr>
            </a:pPr>
            <a:r>
              <a:rPr lang="en-GB" sz="1800" dirty="0">
                <a:solidFill>
                  <a:srgbClr val="000000"/>
                </a:solidFill>
              </a:rPr>
              <a:t>The indicators of effect can only go so far as to </a:t>
            </a:r>
            <a:r>
              <a:rPr lang="en-GB" sz="1800" b="1" i="1" dirty="0">
                <a:solidFill>
                  <a:srgbClr val="CE2256"/>
                </a:solidFill>
              </a:rPr>
              <a:t>indicate</a:t>
            </a:r>
            <a:r>
              <a:rPr lang="en-GB" sz="1800" b="1" dirty="0">
                <a:solidFill>
                  <a:srgbClr val="FF0000"/>
                </a:solidFill>
              </a:rPr>
              <a:t> </a:t>
            </a:r>
            <a:r>
              <a:rPr lang="en-GB" sz="1800" dirty="0"/>
              <a:t>that your activities are having a desired effect –they do not provide a </a:t>
            </a:r>
            <a:r>
              <a:rPr lang="en-GB" sz="1800" b="1" i="1" dirty="0">
                <a:solidFill>
                  <a:srgbClr val="CE2256"/>
                </a:solidFill>
              </a:rPr>
              <a:t>cause and effect mechanism </a:t>
            </a:r>
          </a:p>
          <a:p>
            <a:pPr algn="just" fontAlgn="auto">
              <a:spcAft>
                <a:spcPts val="0"/>
              </a:spcAft>
              <a:buClr>
                <a:srgbClr val="CD2456"/>
              </a:buClr>
            </a:pPr>
            <a:endParaRPr lang="en-GB" sz="1800" dirty="0">
              <a:solidFill>
                <a:srgbClr val="000000"/>
              </a:solidFill>
            </a:endParaRPr>
          </a:p>
          <a:p>
            <a:pPr algn="just" fontAlgn="auto">
              <a:spcAft>
                <a:spcPts val="0"/>
              </a:spcAft>
              <a:buClr>
                <a:srgbClr val="CD2456"/>
              </a:buClr>
            </a:pPr>
            <a:r>
              <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the </a:t>
            </a:r>
            <a:r>
              <a:rPr lang="en-GB" sz="1800" dirty="0">
                <a:solidFill>
                  <a:srgbClr val="000000"/>
                </a:solidFill>
              </a:rPr>
              <a:t>deterrence context, the deterrence effect could potentially have occurred for other reasons, totally separate to your activities </a:t>
            </a:r>
          </a:p>
          <a:p>
            <a:pPr algn="just" fontAlgn="auto">
              <a:spcAft>
                <a:spcPts val="0"/>
              </a:spcAft>
              <a:buClr>
                <a:srgbClr val="CD2456"/>
              </a:buClr>
            </a:pP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algn="just" fontAlgn="auto">
              <a:spcAft>
                <a:spcPts val="0"/>
              </a:spcAft>
              <a:buClr>
                <a:srgbClr val="CD2456"/>
              </a:buClr>
            </a:pPr>
            <a:r>
              <a:rPr lang="en-GB" sz="1800" dirty="0">
                <a:solidFill>
                  <a:srgbClr val="000000"/>
                </a:solidFill>
              </a:rPr>
              <a:t>As such, while the guidance should assist users in generating indicators of effect for their own activities, indicators of effect should ultimately only be treated as </a:t>
            </a:r>
            <a:r>
              <a:rPr lang="en-GB" sz="1800" b="1" i="1" dirty="0">
                <a:solidFill>
                  <a:srgbClr val="CE2256"/>
                </a:solidFill>
              </a:rPr>
              <a:t>indications</a:t>
            </a:r>
            <a:r>
              <a:rPr lang="en-GB" sz="1800" dirty="0">
                <a:solidFill>
                  <a:srgbClr val="000000"/>
                </a:solidFill>
              </a:rPr>
              <a:t>, not concrete evidence of cause and effect</a:t>
            </a:r>
          </a:p>
          <a:p>
            <a:pPr algn="just" fontAlgn="auto">
              <a:spcAft>
                <a:spcPts val="0"/>
              </a:spcAft>
              <a:buClr>
                <a:srgbClr val="CD2456"/>
              </a:buClr>
            </a:pP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indent="0" algn="just" fontAlgn="auto">
              <a:spcAft>
                <a:spcPts val="0"/>
              </a:spcAft>
              <a:buClr>
                <a:srgbClr val="CD2456"/>
              </a:buClr>
              <a:buNone/>
            </a:pPr>
            <a:endParaRPr kumimoji="0" lang="en-GB"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l" defTabSz="685800" rtl="0" eaLnBrk="1" fontAlgn="auto" latinLnBrk="0" hangingPunct="1">
              <a:lnSpc>
                <a:spcPct val="90000"/>
              </a:lnSpc>
              <a:spcBef>
                <a:spcPts val="750"/>
              </a:spcBef>
              <a:spcAft>
                <a:spcPts val="0"/>
              </a:spcAft>
              <a:buClr>
                <a:srgbClr val="CD2456"/>
              </a:buClr>
              <a:buSzPct val="110000"/>
              <a:buNone/>
              <a:tabLst/>
              <a:defRPr/>
            </a:pPr>
            <a:endParaRPr kumimoji="0" lang="en-GB" sz="20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4756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The Problem</a:t>
            </a:r>
          </a:p>
        </p:txBody>
      </p:sp>
      <p:sp>
        <p:nvSpPr>
          <p:cNvPr id="4" name="Footer Placeholder 3"/>
          <p:cNvSpPr>
            <a:spLocks noGrp="1"/>
          </p:cNvSpPr>
          <p:nvPr>
            <p:ph type="ftr" sz="quarter" idx="12"/>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89756" y="1387485"/>
            <a:ext cx="8774732" cy="3239389"/>
          </a:xfrm>
        </p:spPr>
        <p:txBody>
          <a:bodyPr>
            <a:normAutofit/>
          </a:bodyPr>
          <a:lstStyle/>
          <a:p>
            <a:pPr algn="just">
              <a:lnSpc>
                <a:spcPct val="100000"/>
              </a:lnSpc>
              <a:spcBef>
                <a:spcPts val="0"/>
              </a:spcBef>
            </a:pPr>
            <a:r>
              <a:rPr lang="en-GB" sz="1800" dirty="0"/>
              <a:t>Monitoring and evaluation (M&amp;E) together can provide the necessary data to guide strategic planning, to design and implement programmes and projects, and to allocate, and re-allocate resources in better ways</a:t>
            </a:r>
          </a:p>
          <a:p>
            <a:pPr algn="just">
              <a:lnSpc>
                <a:spcPct val="100000"/>
              </a:lnSpc>
              <a:spcBef>
                <a:spcPts val="0"/>
              </a:spcBef>
            </a:pPr>
            <a:endParaRPr lang="en-GB" sz="1800" dirty="0"/>
          </a:p>
          <a:p>
            <a:pPr algn="just">
              <a:lnSpc>
                <a:spcPct val="100000"/>
              </a:lnSpc>
              <a:spcBef>
                <a:spcPts val="0"/>
              </a:spcBef>
            </a:pPr>
            <a:endParaRPr lang="en-GB" sz="1800" dirty="0"/>
          </a:p>
          <a:p>
            <a:pPr algn="just">
              <a:lnSpc>
                <a:spcPct val="100000"/>
              </a:lnSpc>
              <a:spcBef>
                <a:spcPts val="0"/>
              </a:spcBef>
            </a:pPr>
            <a:r>
              <a:rPr lang="en-GB" sz="1800" dirty="0"/>
              <a:t>Despite recognition of the importance of M&amp;E, there remain challenges in both UK HMG and Defence on how to do M&amp;E effectively</a:t>
            </a:r>
          </a:p>
          <a:p>
            <a:pPr algn="just">
              <a:lnSpc>
                <a:spcPct val="100000"/>
              </a:lnSpc>
              <a:spcBef>
                <a:spcPts val="0"/>
              </a:spcBef>
            </a:pPr>
            <a:endParaRPr lang="en-GB" sz="1800" dirty="0"/>
          </a:p>
          <a:p>
            <a:pPr algn="just">
              <a:lnSpc>
                <a:spcPct val="100000"/>
              </a:lnSpc>
              <a:spcBef>
                <a:spcPts val="0"/>
              </a:spcBef>
            </a:pPr>
            <a:endParaRPr lang="en-GB" dirty="0"/>
          </a:p>
          <a:p>
            <a:pPr>
              <a:lnSpc>
                <a:spcPct val="100000"/>
              </a:lnSpc>
              <a:spcBef>
                <a:spcPts val="0"/>
              </a:spcBef>
            </a:pPr>
            <a:endParaRPr lang="en-GB"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2576212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A759C9-D3DA-6AF7-2858-E0199EEDDC77}"/>
              </a:ext>
            </a:extLst>
          </p:cNvPr>
          <p:cNvSpPr>
            <a:spLocks noGrp="1"/>
          </p:cNvSpPr>
          <p:nvPr>
            <p:ph type="title"/>
          </p:nvPr>
        </p:nvSpPr>
        <p:spPr/>
        <p:txBody>
          <a:bodyPr/>
          <a:lstStyle/>
          <a:p>
            <a:r>
              <a:rPr lang="en-GB" dirty="0"/>
              <a:t>Questions?</a:t>
            </a:r>
          </a:p>
        </p:txBody>
      </p:sp>
      <p:sp>
        <p:nvSpPr>
          <p:cNvPr id="4" name="Footer Placeholder 3">
            <a:extLst>
              <a:ext uri="{FF2B5EF4-FFF2-40B4-BE49-F238E27FC236}">
                <a16:creationId xmlns:a16="http://schemas.microsoft.com/office/drawing/2014/main" id="{41881B29-4158-2C80-E5F1-70EA0E1A5D75}"/>
              </a:ext>
            </a:extLst>
          </p:cNvPr>
          <p:cNvSpPr>
            <a:spLocks noGrp="1"/>
          </p:cNvSpPr>
          <p:nvPr>
            <p:ph type="ftr" sz="quarter" idx="10"/>
          </p:nvPr>
        </p:nvSpPr>
        <p:spPr/>
        <p:txBody>
          <a:bodyPr/>
          <a:lstStyle/>
          <a:p>
            <a:r>
              <a:rPr lang="en-GB" dirty="0"/>
              <a:t>UK OFFICIAL </a:t>
            </a:r>
          </a:p>
        </p:txBody>
      </p:sp>
      <p:sp>
        <p:nvSpPr>
          <p:cNvPr id="5" name="Slide Number Placeholder 4">
            <a:extLst>
              <a:ext uri="{FF2B5EF4-FFF2-40B4-BE49-F238E27FC236}">
                <a16:creationId xmlns:a16="http://schemas.microsoft.com/office/drawing/2014/main" id="{B49D0562-50BF-1D69-9BAA-4E745F958D21}"/>
              </a:ext>
            </a:extLst>
          </p:cNvPr>
          <p:cNvSpPr>
            <a:spLocks noGrp="1"/>
          </p:cNvSpPr>
          <p:nvPr>
            <p:ph type="sldNum" sz="quarter" idx="11"/>
          </p:nvPr>
        </p:nvSpPr>
        <p:spPr/>
        <p:txBody>
          <a:bodyPr/>
          <a:lstStyle/>
          <a:p>
            <a:fld id="{41D5E06E-8463-49C0-8B6A-3B9E03BCC454}" type="slidenum">
              <a:rPr lang="en-GB" smtClean="0"/>
              <a:pPr/>
              <a:t>20</a:t>
            </a:fld>
            <a:endParaRPr lang="en-GB" dirty="0"/>
          </a:p>
        </p:txBody>
      </p:sp>
      <p:sp>
        <p:nvSpPr>
          <p:cNvPr id="6" name="Date Placeholder 5">
            <a:extLst>
              <a:ext uri="{FF2B5EF4-FFF2-40B4-BE49-F238E27FC236}">
                <a16:creationId xmlns:a16="http://schemas.microsoft.com/office/drawing/2014/main" id="{0E227276-C2B4-90FF-2EF6-F570D27139BC}"/>
              </a:ext>
            </a:extLst>
          </p:cNvPr>
          <p:cNvSpPr>
            <a:spLocks noGrp="1"/>
          </p:cNvSpPr>
          <p:nvPr>
            <p:ph type="dt" sz="half" idx="2"/>
          </p:nvPr>
        </p:nvSpPr>
        <p:spPr/>
        <p:txBody>
          <a:bodyPr/>
          <a:lstStyle/>
          <a:p>
            <a:pPr algn="r"/>
            <a:fld id="{1B9E6D04-37F6-4D9D-99BF-58FDA71A092A}" type="datetime1">
              <a:rPr lang="en-GB" smtClean="0"/>
              <a:pPr algn="r"/>
              <a:t>30/06/2025</a:t>
            </a:fld>
            <a:r>
              <a:rPr lang="en-GB"/>
              <a:t>  </a:t>
            </a:r>
            <a:r>
              <a:rPr lang="en-GB">
                <a:solidFill>
                  <a:srgbClr val="CE2256"/>
                </a:solidFill>
              </a:rPr>
              <a:t>/  </a:t>
            </a:r>
            <a:r>
              <a:rPr lang="en-GB"/>
              <a:t>© Crown copyright  2025 Dstl</a:t>
            </a:r>
            <a:endParaRPr lang="en-GB" dirty="0"/>
          </a:p>
        </p:txBody>
      </p:sp>
    </p:spTree>
    <p:extLst>
      <p:ext uri="{BB962C8B-B14F-4D97-AF65-F5344CB8AC3E}">
        <p14:creationId xmlns:p14="http://schemas.microsoft.com/office/powerpoint/2010/main" val="310828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white">
                    <a:tint val="75000"/>
                  </a:prstClr>
                </a:solidFill>
                <a:effectLst/>
                <a:uLnTx/>
                <a:uFillTx/>
                <a:latin typeface="Arial" charset="0"/>
                <a:ea typeface="+mn-ea"/>
                <a:cs typeface="+mn-cs"/>
              </a:rPr>
              <a:t>UK OFFICIAL</a:t>
            </a: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prstClr val="white">
                    <a:tint val="75000"/>
                  </a:prst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prstClr val="white">
                  <a:tint val="75000"/>
                </a:prstClr>
              </a:solidFill>
              <a:effectLst/>
              <a:uLnTx/>
              <a:uFillTx/>
              <a:latin typeface="Arial" charset="0"/>
              <a:ea typeface="+mn-ea"/>
              <a:cs typeface="+mn-cs"/>
            </a:endParaRPr>
          </a:p>
        </p:txBody>
      </p:sp>
      <p:sp>
        <p:nvSpPr>
          <p:cNvPr id="4" name="Rectangle 3"/>
          <p:cNvSpPr/>
          <p:nvPr/>
        </p:nvSpPr>
        <p:spPr>
          <a:xfrm>
            <a:off x="157476" y="4009669"/>
            <a:ext cx="3262395" cy="938719"/>
          </a:xfrm>
          <a:prstGeom prst="rect">
            <a:avLst/>
          </a:prstGeom>
        </p:spPr>
        <p:txBody>
          <a:bodyPr wrap="square">
            <a:spAutoFit/>
          </a:bodyPr>
          <a:lstStyle/>
          <a:p>
            <a:pPr marL="0" marR="0" lvl="0" indent="0" algn="l" defTabSz="851942"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charset="0"/>
                <a:ea typeface="+mn-ea"/>
                <a:cs typeface="+mn-cs"/>
              </a:rPr>
              <a:t>The contents include material subject to © Crown copyright (</a:t>
            </a:r>
            <a:r>
              <a:rPr lang="en-GB" sz="600" dirty="0">
                <a:solidFill>
                  <a:prstClr val="white"/>
                </a:solidFill>
              </a:rPr>
              <a:t>2025</a:t>
            </a:r>
            <a:r>
              <a:rPr kumimoji="0" lang="en-GB" sz="600" b="0" i="0" u="none" strike="noStrike" kern="1200" cap="none" spc="0" normalizeH="0" baseline="0" noProof="0" dirty="0">
                <a:ln>
                  <a:noFill/>
                </a:ln>
                <a:solidFill>
                  <a:prstClr val="white"/>
                </a:solidFill>
                <a:effectLst/>
                <a:uLnTx/>
                <a:uFillTx/>
                <a:latin typeface="Arial" charset="0"/>
                <a:ea typeface="+mn-ea"/>
                <a:cs typeface="+mn-cs"/>
              </a:rPr>
              <a:t>), Dstl.</a:t>
            </a:r>
          </a:p>
          <a:p>
            <a:pPr marL="0" marR="0" lvl="0" indent="0" algn="l" defTabSz="851942"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endParaRPr kumimoji="0" lang="en-GB" sz="1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charset="0"/>
                <a:ea typeface="+mn-ea"/>
                <a:cs typeface="+mn-cs"/>
              </a:rPr>
              <a:t>This information is licensed under the Open Government Licence v3.0. To view this licence, visit </a:t>
            </a:r>
            <a:r>
              <a:rPr kumimoji="0" lang="en-GB" sz="600" b="0" i="0" u="none" strike="noStrike" kern="1200" cap="none" spc="0" normalizeH="0" baseline="0" noProof="0" dirty="0">
                <a:ln>
                  <a:noFill/>
                </a:ln>
                <a:solidFill>
                  <a:prstClr val="white"/>
                </a:solidFill>
                <a:effectLst/>
                <a:uLnTx/>
                <a:uFillTx/>
                <a:latin typeface="Arial" charset="0"/>
                <a:ea typeface="+mn-ea"/>
                <a:cs typeface="+mn-cs"/>
                <a:hlinkClick r:id="rId3"/>
              </a:rPr>
              <a:t>https://www.nationalarchives.gov.uk/doc/open-government-licence/</a:t>
            </a:r>
            <a:endParaRPr kumimoji="0" lang="en-GB" sz="6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charset="0"/>
                <a:ea typeface="+mn-ea"/>
                <a:cs typeface="+mn-cs"/>
              </a:rPr>
              <a:t>Where we have identified any third party copyright information you will need to obtain permission from the copyright holders concerned.</a:t>
            </a:r>
          </a:p>
          <a:p>
            <a:pPr marL="0" marR="0" lvl="0" indent="0" algn="l" defTabSz="851942" rtl="0" eaLnBrk="1" fontAlgn="base" latinLnBrk="0" hangingPunct="1">
              <a:lnSpc>
                <a:spcPct val="100000"/>
              </a:lnSpc>
              <a:spcBef>
                <a:spcPct val="0"/>
              </a:spcBef>
              <a:spcAft>
                <a:spcPct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charset="0"/>
                <a:ea typeface="+mn-ea"/>
                <a:cs typeface="+mn-cs"/>
              </a:rPr>
              <a:t>Any enquiries regarding this publication should be sent to: </a:t>
            </a:r>
            <a:r>
              <a:rPr kumimoji="0" lang="en-GB" sz="600" b="0" i="0" u="none" strike="noStrike" kern="1200" cap="none" spc="0" normalizeH="0" baseline="0" noProof="0" dirty="0">
                <a:ln>
                  <a:noFill/>
                </a:ln>
                <a:solidFill>
                  <a:prstClr val="white"/>
                </a:solidFill>
                <a:effectLst/>
                <a:uLnTx/>
                <a:uFillTx/>
                <a:latin typeface="Arial" charset="0"/>
                <a:ea typeface="+mn-ea"/>
                <a:cs typeface="+mn-cs"/>
                <a:hlinkClick r:id="rId4"/>
              </a:rPr>
              <a:t>centralenquiries@dstl.gov.uk</a:t>
            </a:r>
            <a:endParaRPr kumimoji="0" lang="en-GB" sz="600" b="0" i="0" u="none" strike="noStrike" kern="1200" cap="none" spc="0" normalizeH="0" baseline="0" noProof="0" dirty="0">
              <a:ln>
                <a:noFill/>
              </a:ln>
              <a:solidFill>
                <a:prstClr val="white"/>
              </a:solidFill>
              <a:effectLst/>
              <a:uLnTx/>
              <a:uFillTx/>
              <a:latin typeface="Arial" charset="0"/>
              <a:ea typeface="+mn-ea"/>
              <a:cs typeface="+mn-cs"/>
            </a:endParaRPr>
          </a:p>
          <a:p>
            <a:pPr marL="0" marR="0" lvl="0" indent="0" algn="l" defTabSz="851942" rtl="0" eaLnBrk="1" fontAlgn="base" latinLnBrk="0" hangingPunct="1">
              <a:lnSpc>
                <a:spcPct val="100000"/>
              </a:lnSpc>
              <a:spcBef>
                <a:spcPct val="0"/>
              </a:spcBef>
              <a:spcAft>
                <a:spcPct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916" y="3734332"/>
            <a:ext cx="528938" cy="218187"/>
          </a:xfrm>
          <a:prstGeom prst="rect">
            <a:avLst/>
          </a:prstGeom>
        </p:spPr>
      </p:pic>
    </p:spTree>
    <p:extLst>
      <p:ext uri="{BB962C8B-B14F-4D97-AF65-F5344CB8AC3E}">
        <p14:creationId xmlns:p14="http://schemas.microsoft.com/office/powerpoint/2010/main" val="373614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Importance of Addressing the Problem</a:t>
            </a:r>
          </a:p>
        </p:txBody>
      </p:sp>
      <p:sp>
        <p:nvSpPr>
          <p:cNvPr id="4" name="Footer Placeholder 3"/>
          <p:cNvSpPr>
            <a:spLocks noGrp="1"/>
          </p:cNvSpPr>
          <p:nvPr>
            <p:ph type="ftr" sz="quarter" idx="12"/>
          </p:nvPr>
        </p:nvSpPr>
        <p:spPr>
          <a:xfrm>
            <a:off x="1410238" y="4738689"/>
            <a:ext cx="7478588" cy="27463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 </a:t>
            </a:r>
          </a:p>
        </p:txBody>
      </p:sp>
      <p:sp>
        <p:nvSpPr>
          <p:cNvPr id="11" name="Content Placeholder 10"/>
          <p:cNvSpPr>
            <a:spLocks noGrp="1"/>
          </p:cNvSpPr>
          <p:nvPr>
            <p:ph sz="half" idx="1"/>
          </p:nvPr>
        </p:nvSpPr>
        <p:spPr>
          <a:xfrm>
            <a:off x="202315" y="915565"/>
            <a:ext cx="8474141" cy="3960443"/>
          </a:xfrm>
        </p:spPr>
        <p:txBody>
          <a:bodyPr>
            <a:normAutofit/>
          </a:bodyPr>
          <a:lstStyle/>
          <a:p>
            <a:pPr algn="just">
              <a:lnSpc>
                <a:spcPct val="100000"/>
              </a:lnSpc>
              <a:spcBef>
                <a:spcPts val="0"/>
              </a:spcBef>
            </a:pPr>
            <a:r>
              <a:rPr lang="en-GB" sz="1600" dirty="0"/>
              <a:t>M&amp;E of deterrence activities that the UK undertakes, both unilaterally or in conjunction with allies and partners, is important because it:</a:t>
            </a:r>
          </a:p>
          <a:p>
            <a:pPr algn="just">
              <a:lnSpc>
                <a:spcPct val="100000"/>
              </a:lnSpc>
              <a:spcBef>
                <a:spcPts val="0"/>
              </a:spcBef>
            </a:pPr>
            <a:endParaRPr lang="en-GB" sz="1600" dirty="0"/>
          </a:p>
          <a:p>
            <a:pPr lvl="1" algn="just">
              <a:lnSpc>
                <a:spcPct val="150000"/>
              </a:lnSpc>
              <a:spcBef>
                <a:spcPts val="0"/>
              </a:spcBef>
              <a:buFontTx/>
              <a:buChar char="-"/>
            </a:pPr>
            <a:r>
              <a:rPr lang="en-GB" sz="1600" dirty="0"/>
              <a:t>Enables UK HMG and MOD to understand the impact of activities</a:t>
            </a:r>
          </a:p>
          <a:p>
            <a:pPr lvl="1" algn="just">
              <a:lnSpc>
                <a:spcPct val="150000"/>
              </a:lnSpc>
              <a:spcBef>
                <a:spcPts val="0"/>
              </a:spcBef>
              <a:buFontTx/>
              <a:buChar char="-"/>
            </a:pPr>
            <a:r>
              <a:rPr lang="en-GB" sz="1600" dirty="0"/>
              <a:t>Helps to better manage escalation</a:t>
            </a:r>
          </a:p>
          <a:p>
            <a:pPr lvl="1" algn="just">
              <a:lnSpc>
                <a:spcPct val="150000"/>
              </a:lnSpc>
              <a:spcBef>
                <a:spcPts val="0"/>
              </a:spcBef>
              <a:buFontTx/>
              <a:buChar char="-"/>
            </a:pPr>
            <a:r>
              <a:rPr lang="en-GB" sz="1600" dirty="0"/>
              <a:t>Shapes future planning by improving our understanding of what deterrence activities work and why</a:t>
            </a:r>
          </a:p>
          <a:p>
            <a:pPr lvl="1" algn="just">
              <a:lnSpc>
                <a:spcPct val="150000"/>
              </a:lnSpc>
              <a:spcBef>
                <a:spcPts val="0"/>
              </a:spcBef>
              <a:buFontTx/>
              <a:buChar char="-"/>
            </a:pPr>
            <a:r>
              <a:rPr lang="en-GB" sz="1600" dirty="0"/>
              <a:t>Informs decision-making on future resource allocation to deterrence activities </a:t>
            </a:r>
          </a:p>
          <a:p>
            <a:pPr lvl="1" algn="just">
              <a:lnSpc>
                <a:spcPct val="150000"/>
              </a:lnSpc>
              <a:spcBef>
                <a:spcPts val="0"/>
              </a:spcBef>
              <a:buFontTx/>
              <a:buChar char="-"/>
            </a:pPr>
            <a:endParaRPr lang="en-GB" sz="1600" dirty="0"/>
          </a:p>
          <a:p>
            <a:pPr marL="171450" lvl="1" indent="-171450" algn="just">
              <a:lnSpc>
                <a:spcPct val="100000"/>
              </a:lnSpc>
              <a:spcBef>
                <a:spcPts val="0"/>
              </a:spcBef>
              <a:buFont typeface="Wingdings" panose="05000000000000000000" pitchFamily="2" charset="2"/>
              <a:buChar char="§"/>
            </a:pPr>
            <a:r>
              <a:rPr lang="en-GB" sz="1600" dirty="0"/>
              <a:t>In response, over the past 5 years, Dstl has sought to refine existing best practice to meet the needs of Deterrence M&amp;E</a:t>
            </a:r>
          </a:p>
          <a:p>
            <a:pPr lvl="1" algn="just">
              <a:lnSpc>
                <a:spcPct val="150000"/>
              </a:lnSpc>
              <a:spcBef>
                <a:spcPts val="0"/>
              </a:spcBef>
              <a:buFontTx/>
              <a:buChar char="-"/>
            </a:pPr>
            <a:endParaRPr lang="en-GB" dirty="0"/>
          </a:p>
        </p:txBody>
      </p:sp>
      <p:sp>
        <p:nvSpPr>
          <p:cNvPr id="2" name="Slide Number Placeholder 1"/>
          <p:cNvSpPr>
            <a:spLocks noGrp="1"/>
          </p:cNvSpPr>
          <p:nvPr>
            <p:ph type="sldNum" sz="quarter" idx="11"/>
          </p:nvPr>
        </p:nvSpPr>
        <p:spPr>
          <a:xfrm>
            <a:off x="6821710" y="4495492"/>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482060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520" y="50535"/>
            <a:ext cx="6840000" cy="649007"/>
          </a:xfrm>
        </p:spPr>
        <p:txBody>
          <a:bodyPr/>
          <a:lstStyle/>
          <a:p>
            <a:r>
              <a:rPr lang="en-GB" dirty="0"/>
              <a:t>Recurring Finding </a:t>
            </a:r>
          </a:p>
        </p:txBody>
      </p:sp>
      <p:sp>
        <p:nvSpPr>
          <p:cNvPr id="4" name="Footer Placeholder 3"/>
          <p:cNvSpPr>
            <a:spLocks noGrp="1"/>
          </p:cNvSpPr>
          <p:nvPr>
            <p:ph type="ftr" sz="quarter" idx="12"/>
          </p:nvPr>
        </p:nvSpPr>
        <p:spPr>
          <a:xfrm>
            <a:off x="1619672" y="4738689"/>
            <a:ext cx="7416823" cy="27463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268830" y="1203598"/>
            <a:ext cx="5309744" cy="4073821"/>
          </a:xfrm>
        </p:spPr>
        <p:txBody>
          <a:bodyPr>
            <a:normAutofit/>
          </a:bodyPr>
          <a:lstStyle/>
          <a:p>
            <a:pPr algn="just">
              <a:lnSpc>
                <a:spcPct val="100000"/>
              </a:lnSpc>
              <a:spcBef>
                <a:spcPts val="0"/>
              </a:spcBef>
            </a:pPr>
            <a:r>
              <a:rPr lang="en-GB" sz="1400" dirty="0"/>
              <a:t>Throughout Dstl’s multi-year effort to refine M&amp;E best practice, a recurring finding was that generating indicators of effect for deterrence activities, and activities more broadly, is challenging and time-consuming  </a:t>
            </a:r>
          </a:p>
          <a:p>
            <a:pPr algn="just">
              <a:lnSpc>
                <a:spcPct val="100000"/>
              </a:lnSpc>
              <a:spcBef>
                <a:spcPts val="0"/>
              </a:spcBef>
            </a:pPr>
            <a:endParaRPr lang="en-GB" sz="1400" dirty="0"/>
          </a:p>
          <a:p>
            <a:pPr algn="just">
              <a:lnSpc>
                <a:spcPct val="100000"/>
              </a:lnSpc>
              <a:spcBef>
                <a:spcPts val="0"/>
              </a:spcBef>
            </a:pPr>
            <a:endParaRPr lang="en-GB" sz="1400" dirty="0"/>
          </a:p>
          <a:p>
            <a:pPr algn="just">
              <a:lnSpc>
                <a:spcPct val="100000"/>
              </a:lnSpc>
              <a:spcBef>
                <a:spcPts val="0"/>
              </a:spcBef>
            </a:pPr>
            <a:r>
              <a:rPr lang="en-GB" sz="1400" dirty="0"/>
              <a:t>An "indicator of effect" is a measurable variable that provides evidence of an impact or change caused by an intervention or action. As such, they are crucial for M&amp;E. However, there is no agreed method for generating indicators of effect</a:t>
            </a:r>
          </a:p>
          <a:p>
            <a:pPr algn="just">
              <a:lnSpc>
                <a:spcPct val="100000"/>
              </a:lnSpc>
              <a:spcBef>
                <a:spcPts val="0"/>
              </a:spcBef>
            </a:pPr>
            <a:endParaRPr lang="en-GB" sz="1400" dirty="0"/>
          </a:p>
          <a:p>
            <a:pPr algn="just">
              <a:lnSpc>
                <a:spcPct val="100000"/>
              </a:lnSpc>
              <a:spcBef>
                <a:spcPts val="0"/>
              </a:spcBef>
            </a:pPr>
            <a:endParaRPr lang="en-GB" sz="1400" dirty="0"/>
          </a:p>
          <a:p>
            <a:pPr algn="just">
              <a:lnSpc>
                <a:spcPct val="100000"/>
              </a:lnSpc>
              <a:spcBef>
                <a:spcPts val="0"/>
              </a:spcBef>
            </a:pPr>
            <a:r>
              <a:rPr lang="en-GB" sz="1400" dirty="0"/>
              <a:t>In response, Dstl sought to devise a method for generating indicators of effect for deterrence activities</a:t>
            </a:r>
          </a:p>
        </p:txBody>
      </p:sp>
      <p:sp>
        <p:nvSpPr>
          <p:cNvPr id="2" name="Slide Number Placeholder 1"/>
          <p:cNvSpPr>
            <a:spLocks noGrp="1"/>
          </p:cNvSpPr>
          <p:nvPr>
            <p:ph type="sldNum" sz="quarter" idx="11"/>
          </p:nvPr>
        </p:nvSpPr>
        <p:spPr>
          <a:xfrm>
            <a:off x="6821710" y="4495492"/>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FDAA8A89-DB1C-E582-2BF6-2C379D3AB079}"/>
              </a:ext>
            </a:extLst>
          </p:cNvPr>
          <p:cNvPicPr>
            <a:picLocks noChangeAspect="1"/>
          </p:cNvPicPr>
          <p:nvPr/>
        </p:nvPicPr>
        <p:blipFill>
          <a:blip r:embed="rId3"/>
          <a:stretch>
            <a:fillRect/>
          </a:stretch>
        </p:blipFill>
        <p:spPr>
          <a:xfrm>
            <a:off x="6090275" y="1779662"/>
            <a:ext cx="2892008" cy="2092883"/>
          </a:xfrm>
          <a:prstGeom prst="rect">
            <a:avLst/>
          </a:prstGeom>
        </p:spPr>
      </p:pic>
      <p:sp>
        <p:nvSpPr>
          <p:cNvPr id="5" name="TextBox 4">
            <a:extLst>
              <a:ext uri="{FF2B5EF4-FFF2-40B4-BE49-F238E27FC236}">
                <a16:creationId xmlns:a16="http://schemas.microsoft.com/office/drawing/2014/main" id="{EAE0BCED-7989-1363-D3B2-B86CA9F4EBC8}"/>
              </a:ext>
            </a:extLst>
          </p:cNvPr>
          <p:cNvSpPr txBox="1"/>
          <p:nvPr/>
        </p:nvSpPr>
        <p:spPr>
          <a:xfrm>
            <a:off x="6076657" y="3830576"/>
            <a:ext cx="3020843" cy="200055"/>
          </a:xfrm>
          <a:prstGeom prst="rect">
            <a:avLst/>
          </a:prstGeom>
          <a:noFill/>
        </p:spPr>
        <p:txBody>
          <a:bodyPr wrap="square" rtlCol="0">
            <a:spAutoFit/>
          </a:bodyPr>
          <a:lstStyle/>
          <a:p>
            <a:pPr>
              <a:buClr>
                <a:schemeClr val="accent1"/>
              </a:buClr>
              <a:buSzPct val="110000"/>
            </a:pPr>
            <a:r>
              <a:rPr lang="en-GB" sz="700" b="1" dirty="0">
                <a:solidFill>
                  <a:srgbClr val="CE2256"/>
                </a:solidFill>
              </a:rPr>
              <a:t>Ref: </a:t>
            </a:r>
            <a:r>
              <a:rPr lang="en-GB" sz="700" dirty="0">
                <a:hlinkClick r:id="rId4"/>
              </a:rPr>
              <a:t>https://imgflip.com/memegenerator/One-Does-Not-Simply</a:t>
            </a:r>
            <a:endParaRPr lang="en-GB" sz="700" dirty="0"/>
          </a:p>
        </p:txBody>
      </p:sp>
    </p:spTree>
    <p:extLst>
      <p:ext uri="{BB962C8B-B14F-4D97-AF65-F5344CB8AC3E}">
        <p14:creationId xmlns:p14="http://schemas.microsoft.com/office/powerpoint/2010/main" val="122324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520" y="59197"/>
            <a:ext cx="6840000" cy="649007"/>
          </a:xfrm>
        </p:spPr>
        <p:txBody>
          <a:bodyPr/>
          <a:lstStyle/>
          <a:p>
            <a:r>
              <a:rPr lang="en-GB" dirty="0"/>
              <a:t>Method: Literature Review </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 y="954359"/>
            <a:ext cx="9031373" cy="3822417"/>
          </a:xfrm>
        </p:spPr>
        <p:txBody>
          <a:bodyPr>
            <a:normAutofit/>
          </a:bodyPr>
          <a:lstStyle/>
          <a:p>
            <a:pPr lvl="0" algn="just" defTabSz="914400" fontAlgn="base">
              <a:lnSpc>
                <a:spcPct val="100000"/>
              </a:lnSpc>
              <a:spcBef>
                <a:spcPct val="50000"/>
              </a:spcBef>
              <a:spcAft>
                <a:spcPct val="0"/>
              </a:spcAft>
              <a:buClrTx/>
              <a:buSzTx/>
              <a:buFont typeface="Arial" panose="020B0604020202020204" pitchFamily="34" charset="0"/>
              <a:buChar char="•"/>
            </a:pPr>
            <a:endParaRPr lang="en-GB" sz="1200" dirty="0">
              <a:solidFill>
                <a:srgbClr val="000000"/>
              </a:solidFill>
              <a:latin typeface="Arial"/>
              <a:cs typeface="+mn-cs"/>
            </a:endParaRPr>
          </a:p>
          <a:p>
            <a:pPr marL="0" lvl="0" indent="0" algn="ctr" defTabSz="914400" fontAlgn="base">
              <a:lnSpc>
                <a:spcPct val="100000"/>
              </a:lnSpc>
              <a:spcBef>
                <a:spcPct val="50000"/>
              </a:spcBef>
              <a:spcAft>
                <a:spcPct val="0"/>
              </a:spcAft>
              <a:buClrTx/>
              <a:buSzTx/>
              <a:buNone/>
            </a:pPr>
            <a:r>
              <a:rPr lang="en-GB" sz="1600" b="1" dirty="0">
                <a:solidFill>
                  <a:srgbClr val="000000"/>
                </a:solidFill>
                <a:latin typeface="Arial"/>
                <a:cs typeface="+mn-cs"/>
              </a:rPr>
              <a:t>The literature review focussed on the following research question:</a:t>
            </a:r>
          </a:p>
          <a:p>
            <a:pPr marL="0" lvl="0" indent="0" algn="ctr" defTabSz="914400" fontAlgn="base">
              <a:lnSpc>
                <a:spcPct val="100000"/>
              </a:lnSpc>
              <a:spcBef>
                <a:spcPct val="50000"/>
              </a:spcBef>
              <a:spcAft>
                <a:spcPct val="0"/>
              </a:spcAft>
              <a:buClrTx/>
              <a:buSzTx/>
              <a:buNone/>
            </a:pPr>
            <a:r>
              <a:rPr lang="en-GB" sz="1600" b="1" i="1" dirty="0">
                <a:solidFill>
                  <a:schemeClr val="accent1"/>
                </a:solidFill>
                <a:latin typeface="Arial"/>
                <a:cs typeface="+mn-cs"/>
              </a:rPr>
              <a:t>“What Makes a Good Indicator for Assessing the Effectiveness of a Deterrence Activity?”</a:t>
            </a:r>
          </a:p>
          <a:p>
            <a:pPr lvl="0" algn="just" defTabSz="914400" fontAlgn="base">
              <a:lnSpc>
                <a:spcPct val="100000"/>
              </a:lnSpc>
              <a:spcBef>
                <a:spcPct val="50000"/>
              </a:spcBef>
              <a:spcAft>
                <a:spcPct val="0"/>
              </a:spcAft>
              <a:buClrTx/>
              <a:buSzTx/>
              <a:buFont typeface="Arial" panose="020B0604020202020204" pitchFamily="34" charset="0"/>
              <a:buChar char="•"/>
            </a:pPr>
            <a:endParaRPr lang="en-GB" sz="1600" dirty="0">
              <a:solidFill>
                <a:srgbClr val="000000"/>
              </a:solidFill>
              <a:latin typeface="Arial"/>
              <a:cs typeface="+mn-cs"/>
            </a:endParaRPr>
          </a:p>
          <a:p>
            <a:pPr lvl="0" algn="ctr" defTabSz="914400" fontAlgn="base">
              <a:lnSpc>
                <a:spcPct val="100000"/>
              </a:lnSpc>
              <a:spcBef>
                <a:spcPct val="50000"/>
              </a:spcBef>
              <a:spcAft>
                <a:spcPct val="0"/>
              </a:spcAft>
              <a:buClrTx/>
              <a:buSzTx/>
              <a:buFont typeface="Arial" panose="020B0604020202020204" pitchFamily="34" charset="0"/>
              <a:buChar char="•"/>
            </a:pPr>
            <a:r>
              <a:rPr lang="en-GB" sz="1600" dirty="0"/>
              <a:t>This literature review identified 85 documents of potential interest, which after sifting for relevance and quality, resulted in 45 documents cited in the final analysis. The literature consists of sources from Dstl, Defence, Government, industry and academia, in addition to think tanks and international organisations</a:t>
            </a: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Tree>
    <p:extLst>
      <p:ext uri="{BB962C8B-B14F-4D97-AF65-F5344CB8AC3E}">
        <p14:creationId xmlns:p14="http://schemas.microsoft.com/office/powerpoint/2010/main" val="393185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326" y="56620"/>
            <a:ext cx="6840000" cy="649007"/>
          </a:xfrm>
        </p:spPr>
        <p:txBody>
          <a:bodyPr/>
          <a:lstStyle/>
          <a:p>
            <a:r>
              <a:rPr lang="en-GB" dirty="0"/>
              <a:t>Output: The 8 Guiding Principles</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251520" y="2339961"/>
            <a:ext cx="2715261" cy="967634"/>
          </a:xfrm>
          <a:ln w="28575">
            <a:solidFill>
              <a:schemeClr val="accent1"/>
            </a:solidFill>
          </a:ln>
        </p:spPr>
        <p:txBody>
          <a:bodyPr>
            <a:noAutofit/>
          </a:bodyPr>
          <a:lstStyle/>
          <a:p>
            <a:pPr marL="0" lvl="0" indent="0" algn="ctr" defTabSz="914400" fontAlgn="base">
              <a:lnSpc>
                <a:spcPct val="100000"/>
              </a:lnSpc>
              <a:spcBef>
                <a:spcPct val="50000"/>
              </a:spcBef>
              <a:spcAft>
                <a:spcPct val="0"/>
              </a:spcAft>
              <a:buClrTx/>
              <a:buSzTx/>
              <a:buNone/>
            </a:pPr>
            <a:r>
              <a:rPr lang="en-GB" sz="1800" dirty="0">
                <a:solidFill>
                  <a:srgbClr val="000000"/>
                </a:solidFill>
                <a:latin typeface="Arial"/>
                <a:cs typeface="+mn-cs"/>
              </a:rPr>
              <a:t>From the literature review, 8 guiding principles were identified </a:t>
            </a: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30174941-9407-DCD9-0D3A-E51FB13EF904}"/>
              </a:ext>
            </a:extLst>
          </p:cNvPr>
          <p:cNvSpPr txBox="1"/>
          <p:nvPr/>
        </p:nvSpPr>
        <p:spPr>
          <a:xfrm>
            <a:off x="5181506" y="973754"/>
            <a:ext cx="3024336" cy="3612399"/>
          </a:xfrm>
          <a:prstGeom prst="rect">
            <a:avLst/>
          </a:prstGeom>
          <a:noFill/>
          <a:ln w="28575">
            <a:solidFill>
              <a:srgbClr val="C00000"/>
            </a:solidFill>
          </a:ln>
        </p:spPr>
        <p:txBody>
          <a:bodyPr wrap="square" rtlCol="0">
            <a:spAutoFit/>
          </a:bodyPr>
          <a:lstStyle/>
          <a:p>
            <a:pPr marR="0" lvl="0" defTabSz="914400" rtl="0" eaLnBrk="1" fontAlgn="base" latinLnBrk="0" hangingPunct="1">
              <a:lnSpc>
                <a:spcPct val="200000"/>
              </a:lnSpc>
              <a:spcBef>
                <a:spcPct val="50000"/>
              </a:spcBef>
              <a:spcAft>
                <a:spcPct val="0"/>
              </a:spcAft>
              <a:buClrTx/>
              <a:buSzTx/>
              <a:tabLst/>
              <a:defRPr/>
            </a:pPr>
            <a:r>
              <a:rPr lang="en-GB" sz="1100" b="1" dirty="0">
                <a:solidFill>
                  <a:srgbClr val="CE2256"/>
                </a:solidFill>
                <a:latin typeface="Arial"/>
              </a:rPr>
              <a:t>Good Indicators: </a:t>
            </a:r>
            <a:endParaRPr kumimoji="0" lang="en-GB" sz="1100" b="1" i="0" u="none" strike="noStrike" kern="1200" cap="none" spc="0" normalizeH="0" baseline="0" noProof="0" dirty="0">
              <a:ln>
                <a:noFill/>
              </a:ln>
              <a:solidFill>
                <a:srgbClr val="CE2256"/>
              </a:solidFill>
              <a:effectLst/>
              <a:uLnTx/>
              <a:uFillTx/>
              <a:latin typeface="Arial"/>
              <a:ea typeface="+mn-ea"/>
              <a:cs typeface="+mn-cs"/>
            </a:endParaRP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lang="en-GB" sz="1050" b="1" dirty="0">
                <a:solidFill>
                  <a:srgbClr val="000000"/>
                </a:solidFill>
                <a:latin typeface="Arial"/>
              </a:rPr>
              <a:t>Have a </a:t>
            </a:r>
            <a:r>
              <a:rPr kumimoji="0" lang="en-GB" sz="1050" b="1" i="0" u="none" strike="noStrike" kern="1200" cap="none" spc="0" normalizeH="0" baseline="0" noProof="0" dirty="0">
                <a:ln>
                  <a:noFill/>
                </a:ln>
                <a:solidFill>
                  <a:srgbClr val="000000"/>
                </a:solidFill>
                <a:effectLst/>
                <a:uLnTx/>
                <a:uFillTx/>
                <a:latin typeface="Arial"/>
                <a:ea typeface="+mn-ea"/>
                <a:cs typeface="+mn-cs"/>
              </a:rPr>
              <a:t>Baseline</a:t>
            </a: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kumimoji="0" lang="en-GB" sz="1050" b="1" i="0" u="none" strike="noStrike" kern="1200" cap="none" spc="0" normalizeH="0" baseline="0" noProof="0" dirty="0">
                <a:ln>
                  <a:noFill/>
                </a:ln>
                <a:solidFill>
                  <a:srgbClr val="000000"/>
                </a:solidFill>
                <a:effectLst/>
                <a:uLnTx/>
                <a:uFillTx/>
                <a:latin typeface="Arial"/>
                <a:ea typeface="+mn-ea"/>
                <a:cs typeface="+mn-cs"/>
              </a:rPr>
              <a:t>Delineate a </a:t>
            </a:r>
            <a:r>
              <a:rPr lang="en-GB" sz="1050" b="1" dirty="0">
                <a:solidFill>
                  <a:srgbClr val="000000"/>
                </a:solidFill>
                <a:latin typeface="Arial"/>
              </a:rPr>
              <a:t>Di</a:t>
            </a:r>
            <a:r>
              <a:rPr kumimoji="0" lang="en-GB" sz="1050" b="1" i="0" u="none" strike="noStrike" kern="1200" cap="none" spc="0" normalizeH="0" baseline="0" noProof="0" dirty="0">
                <a:ln>
                  <a:noFill/>
                </a:ln>
                <a:solidFill>
                  <a:srgbClr val="000000"/>
                </a:solidFill>
                <a:effectLst/>
                <a:uLnTx/>
                <a:uFillTx/>
                <a:latin typeface="Arial"/>
                <a:ea typeface="+mn-ea"/>
                <a:cs typeface="+mn-cs"/>
              </a:rPr>
              <a:t>rection </a:t>
            </a: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lang="en-GB" sz="1050" b="1" dirty="0">
                <a:solidFill>
                  <a:srgbClr val="000000"/>
                </a:solidFill>
                <a:latin typeface="Arial"/>
              </a:rPr>
              <a:t>Are</a:t>
            </a:r>
            <a:r>
              <a:rPr kumimoji="0" lang="en-GB" sz="1050" b="1" i="0" u="none" strike="noStrike" kern="1200" cap="none" spc="0" normalizeH="0" baseline="0" noProof="0" dirty="0">
                <a:ln>
                  <a:noFill/>
                </a:ln>
                <a:solidFill>
                  <a:srgbClr val="000000"/>
                </a:solidFill>
                <a:effectLst/>
                <a:uLnTx/>
                <a:uFillTx/>
                <a:latin typeface="Arial"/>
                <a:ea typeface="+mn-ea"/>
                <a:cs typeface="+mn-cs"/>
              </a:rPr>
              <a:t> ‘SMART’ </a:t>
            </a: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kumimoji="0" lang="en-GB" sz="1050" b="1" i="0" u="none" strike="noStrike" kern="1200" cap="none" spc="0" normalizeH="0" baseline="0" noProof="0" dirty="0">
                <a:ln>
                  <a:noFill/>
                </a:ln>
                <a:solidFill>
                  <a:srgbClr val="000000"/>
                </a:solidFill>
                <a:effectLst/>
                <a:uLnTx/>
                <a:uFillTx/>
                <a:latin typeface="Arial"/>
                <a:ea typeface="+mn-ea"/>
                <a:cs typeface="+mn-cs"/>
              </a:rPr>
              <a:t>Use consistent language/structure</a:t>
            </a:r>
            <a:endParaRPr kumimoji="0" lang="en-GB" sz="1050" b="1" i="0" u="none" strike="noStrike" kern="1200" cap="none" spc="0" normalizeH="0" baseline="0" noProof="0" dirty="0">
              <a:ln>
                <a:noFill/>
              </a:ln>
              <a:solidFill>
                <a:srgbClr val="FF0000"/>
              </a:solidFill>
              <a:effectLst/>
              <a:uLnTx/>
              <a:uFillTx/>
              <a:latin typeface="Arial"/>
              <a:ea typeface="+mn-ea"/>
              <a:cs typeface="+mn-cs"/>
            </a:endParaRP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kumimoji="0" lang="en-GB" sz="1050" b="1" i="0" u="none" strike="noStrike" kern="1200" cap="none" spc="0" normalizeH="0" baseline="0" noProof="0" dirty="0">
                <a:ln>
                  <a:noFill/>
                </a:ln>
                <a:solidFill>
                  <a:srgbClr val="000000"/>
                </a:solidFill>
                <a:effectLst/>
                <a:uLnTx/>
                <a:uFillTx/>
                <a:latin typeface="Arial"/>
                <a:ea typeface="+mn-ea"/>
                <a:cs typeface="+mn-cs"/>
              </a:rPr>
              <a:t>Indicate failure (when appropriate!)</a:t>
            </a:r>
            <a:endParaRPr kumimoji="0" lang="en-GB" sz="1050" b="1" i="0" u="none" strike="noStrike" kern="1200" cap="none" spc="0" normalizeH="0" baseline="0" noProof="0" dirty="0">
              <a:ln>
                <a:noFill/>
              </a:ln>
              <a:solidFill>
                <a:srgbClr val="F2B800"/>
              </a:solidFill>
              <a:effectLst/>
              <a:uLnTx/>
              <a:uFillTx/>
              <a:latin typeface="Arial"/>
              <a:ea typeface="+mn-ea"/>
              <a:cs typeface="+mn-cs"/>
            </a:endParaRP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lang="en-GB" sz="1050" b="1" dirty="0">
                <a:solidFill>
                  <a:srgbClr val="000000"/>
                </a:solidFill>
                <a:latin typeface="Arial"/>
              </a:rPr>
              <a:t>Are</a:t>
            </a:r>
            <a:r>
              <a:rPr kumimoji="0" lang="en-GB" sz="1050" b="1" i="0" u="none" strike="noStrike" kern="1200" cap="none" spc="0" normalizeH="0" baseline="0" noProof="0" dirty="0">
                <a:ln>
                  <a:noFill/>
                </a:ln>
                <a:solidFill>
                  <a:srgbClr val="000000"/>
                </a:solidFill>
                <a:effectLst/>
                <a:uLnTx/>
                <a:uFillTx/>
                <a:latin typeface="Arial"/>
                <a:ea typeface="+mn-ea"/>
                <a:cs typeface="+mn-cs"/>
              </a:rPr>
              <a:t> a proxy (where necessary)</a:t>
            </a: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lang="en-GB" sz="1050" b="1" dirty="0">
                <a:solidFill>
                  <a:srgbClr val="000000"/>
                </a:solidFill>
                <a:latin typeface="Arial"/>
              </a:rPr>
              <a:t>Are</a:t>
            </a:r>
            <a:r>
              <a:rPr kumimoji="0" lang="en-GB" sz="1050" b="1" i="0" u="none" strike="noStrike" kern="1200" cap="none" spc="0" normalizeH="0" baseline="0" noProof="0" dirty="0">
                <a:ln>
                  <a:noFill/>
                </a:ln>
                <a:solidFill>
                  <a:srgbClr val="000000"/>
                </a:solidFill>
                <a:effectLst/>
                <a:uLnTx/>
                <a:uFillTx/>
                <a:latin typeface="Arial"/>
                <a:ea typeface="+mn-ea"/>
                <a:cs typeface="+mn-cs"/>
              </a:rPr>
              <a:t> categorised</a:t>
            </a:r>
          </a:p>
          <a:p>
            <a:pPr marL="228600" marR="0" lvl="0" indent="-228600" defTabSz="914400" rtl="0" eaLnBrk="1" fontAlgn="base" latinLnBrk="0" hangingPunct="1">
              <a:lnSpc>
                <a:spcPct val="200000"/>
              </a:lnSpc>
              <a:spcBef>
                <a:spcPct val="50000"/>
              </a:spcBef>
              <a:spcAft>
                <a:spcPct val="0"/>
              </a:spcAft>
              <a:buClrTx/>
              <a:buSzTx/>
              <a:buFont typeface="+mj-lt"/>
              <a:buAutoNum type="arabicPeriod"/>
              <a:tabLst/>
              <a:defRPr/>
            </a:pPr>
            <a:r>
              <a:rPr lang="en-GB" sz="1050" b="1" dirty="0">
                <a:solidFill>
                  <a:srgbClr val="000000"/>
                </a:solidFill>
                <a:latin typeface="Arial"/>
              </a:rPr>
              <a:t>Are</a:t>
            </a:r>
            <a:r>
              <a:rPr kumimoji="0" lang="en-GB" sz="1050" b="1" i="0" u="none" strike="noStrike" kern="1200" cap="none" spc="0" normalizeH="0" baseline="0" noProof="0" dirty="0">
                <a:ln>
                  <a:noFill/>
                </a:ln>
                <a:solidFill>
                  <a:srgbClr val="000000"/>
                </a:solidFill>
                <a:effectLst/>
                <a:uLnTx/>
                <a:uFillTx/>
                <a:latin typeface="Arial"/>
                <a:ea typeface="+mn-ea"/>
                <a:cs typeface="+mn-cs"/>
              </a:rPr>
              <a:t> assessed for quality</a:t>
            </a:r>
            <a:endParaRPr kumimoji="0" lang="en-GB" sz="1050" b="1" i="0" u="none" strike="noStrike" kern="1200" cap="none" spc="0" normalizeH="0" baseline="0" noProof="0" dirty="0">
              <a:ln>
                <a:noFill/>
              </a:ln>
              <a:solidFill>
                <a:srgbClr val="FF0000"/>
              </a:solidFill>
              <a:effectLst/>
              <a:uLnTx/>
              <a:uFillTx/>
              <a:latin typeface="Arial"/>
              <a:ea typeface="+mn-ea"/>
              <a:cs typeface="+mn-cs"/>
            </a:endParaRPr>
          </a:p>
        </p:txBody>
      </p:sp>
      <p:sp>
        <p:nvSpPr>
          <p:cNvPr id="5" name="Arrow: Right 4">
            <a:extLst>
              <a:ext uri="{FF2B5EF4-FFF2-40B4-BE49-F238E27FC236}">
                <a16:creationId xmlns:a16="http://schemas.microsoft.com/office/drawing/2014/main" id="{7658BC47-E0A7-E8C6-6CAE-08775AF0587A}"/>
              </a:ext>
            </a:extLst>
          </p:cNvPr>
          <p:cNvSpPr/>
          <p:nvPr/>
        </p:nvSpPr>
        <p:spPr>
          <a:xfrm>
            <a:off x="3052431" y="2649829"/>
            <a:ext cx="2070709"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239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0535"/>
            <a:ext cx="6840000" cy="649007"/>
          </a:xfrm>
        </p:spPr>
        <p:txBody>
          <a:bodyPr/>
          <a:lstStyle/>
          <a:p>
            <a:r>
              <a:rPr lang="en-GB" dirty="0"/>
              <a:t>Guiding Principle 1: Baselines  </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384113" y="3038862"/>
            <a:ext cx="8375773" cy="3807238"/>
          </a:xfrm>
        </p:spPr>
        <p:txBody>
          <a:bodyPr>
            <a:noAutofit/>
          </a:bodyPr>
          <a:lstStyle/>
          <a:p>
            <a:pPr>
              <a:lnSpc>
                <a:spcPct val="115000"/>
              </a:lnSpc>
              <a:spcAft>
                <a:spcPts val="800"/>
              </a:spcAft>
            </a:pPr>
            <a:r>
              <a:rPr lang="en-GB" sz="1400" dirty="0"/>
              <a:t>By using baselines, we can clearly delineate a direction of success between an initial reference point and a desired end-state </a:t>
            </a:r>
          </a:p>
          <a:p>
            <a:pPr>
              <a:lnSpc>
                <a:spcPct val="115000"/>
              </a:lnSpc>
              <a:spcAft>
                <a:spcPts val="800"/>
              </a:spcAft>
            </a:pPr>
            <a:r>
              <a:rPr lang="en-GB" sz="1400" dirty="0"/>
              <a:t>In terms of data to use for baseline formation, it should ideally originate from existing data sources that have been vetted for analytical quality and accuracy</a:t>
            </a:r>
          </a:p>
          <a:p>
            <a:pPr algn="just">
              <a:lnSpc>
                <a:spcPct val="115000"/>
              </a:lnSpc>
              <a:spcAft>
                <a:spcPts val="800"/>
              </a:spcAft>
            </a:pPr>
            <a:endParaRPr lang="en-GB" sz="1100" dirty="0"/>
          </a:p>
          <a:p>
            <a:pPr algn="just">
              <a:lnSpc>
                <a:spcPct val="115000"/>
              </a:lnSpc>
              <a:spcAft>
                <a:spcPts val="800"/>
              </a:spcAft>
            </a:pPr>
            <a:endParaRPr lang="en-GB" sz="1100" dirty="0"/>
          </a:p>
          <a:p>
            <a:pPr marL="342900" lvl="0" indent="-342900" algn="just">
              <a:lnSpc>
                <a:spcPct val="115000"/>
              </a:lnSpc>
              <a:spcAft>
                <a:spcPts val="800"/>
              </a:spcAft>
              <a:buFont typeface="Symbol" panose="05050102010706020507" pitchFamily="18" charset="2"/>
              <a:buChar char=""/>
            </a:pPr>
            <a:endParaRPr lang="en-GB" sz="1200" dirty="0"/>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5" name="TextBox 4"/>
          <p:cNvSpPr txBox="1"/>
          <p:nvPr/>
        </p:nvSpPr>
        <p:spPr>
          <a:xfrm>
            <a:off x="467544" y="906155"/>
            <a:ext cx="8208912" cy="1665596"/>
          </a:xfrm>
          <a:prstGeom prst="rect">
            <a:avLst/>
          </a:prstGeom>
          <a:noFill/>
          <a:ln w="28575">
            <a:solidFill>
              <a:srgbClr val="C00000"/>
            </a:solidFill>
          </a:ln>
        </p:spPr>
        <p:txBody>
          <a:bodyPr wrap="square" rtlCol="0">
            <a:noAutofit/>
          </a:bodyPr>
          <a:lstStyle/>
          <a:p>
            <a:pPr marL="0" marR="0" lvl="0" indent="0" algn="ctr" defTabSz="685800" rtl="0" eaLnBrk="1" fontAlgn="auto" latinLnBrk="0" hangingPunct="1">
              <a:lnSpc>
                <a:spcPct val="200000"/>
              </a:lnSpc>
              <a:spcBef>
                <a:spcPts val="750"/>
              </a:spcBef>
              <a:spcAft>
                <a:spcPts val="800"/>
              </a:spcAft>
              <a:buClr>
                <a:srgbClr val="CD2456"/>
              </a:buClr>
              <a:buSzPct val="110000"/>
              <a:buFontTx/>
              <a:buNone/>
              <a:tabLst/>
              <a:defRPr/>
            </a:pPr>
            <a:r>
              <a:rPr kumimoji="0" lang="en-GB" sz="16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A good indicator requires two core components; </a:t>
            </a:r>
          </a:p>
          <a:p>
            <a:pPr marR="0" lvl="0" algn="ctr" defTabSz="685800" rtl="0" eaLnBrk="1" fontAlgn="auto" latinLnBrk="0" hangingPunct="1">
              <a:lnSpc>
                <a:spcPct val="115000"/>
              </a:lnSpc>
              <a:spcBef>
                <a:spcPts val="750"/>
              </a:spcBef>
              <a:spcAft>
                <a:spcPts val="800"/>
              </a:spcAft>
              <a:buClr>
                <a:srgbClr val="CD2456"/>
              </a:buClr>
              <a:buSzPct val="110000"/>
              <a:tabLst/>
              <a:defRPr/>
            </a:pPr>
            <a:r>
              <a:rPr kumimoji="0" lang="en-GB" sz="16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Baseline</a:t>
            </a:r>
            <a:r>
              <a:rPr kumimoji="0" lang="en-GB"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the situation before a programme or activity begins</a:t>
            </a:r>
          </a:p>
          <a:p>
            <a:pPr marR="0" lvl="0" algn="ctr" defTabSz="685800" rtl="0" eaLnBrk="1" fontAlgn="auto" latinLnBrk="0" hangingPunct="1">
              <a:lnSpc>
                <a:spcPct val="115000"/>
              </a:lnSpc>
              <a:spcBef>
                <a:spcPts val="750"/>
              </a:spcBef>
              <a:spcAft>
                <a:spcPts val="800"/>
              </a:spcAft>
              <a:buClr>
                <a:srgbClr val="CD2456"/>
              </a:buClr>
              <a:buSzPct val="110000"/>
              <a:tabLst/>
              <a:defRPr/>
            </a:pPr>
            <a:r>
              <a:rPr kumimoji="0" lang="en-GB" sz="1600" b="1"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Target</a:t>
            </a:r>
            <a:r>
              <a:rPr kumimoji="0" lang="en-GB"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 the situation or end-state one desires as a result of the programme or activity</a:t>
            </a:r>
          </a:p>
          <a:p>
            <a:pPr marL="228600" marR="0" lvl="0" indent="-228600" algn="l" defTabSz="685800" rtl="0" eaLnBrk="1" fontAlgn="auto" latinLnBrk="0" hangingPunct="1">
              <a:lnSpc>
                <a:spcPct val="115000"/>
              </a:lnSpc>
              <a:spcBef>
                <a:spcPts val="750"/>
              </a:spcBef>
              <a:spcAft>
                <a:spcPts val="800"/>
              </a:spcAft>
              <a:buClr>
                <a:srgbClr val="CD2456"/>
              </a:buClr>
              <a:buSzPct val="110000"/>
              <a:buFont typeface="+mj-lt"/>
              <a:buAutoNum type="arabicPeriod"/>
              <a:tabLst/>
              <a:defRPr/>
            </a:pPr>
            <a:endParaRPr kumimoji="0" lang="en-GB"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939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937" y="60402"/>
            <a:ext cx="6840000" cy="649007"/>
          </a:xfrm>
        </p:spPr>
        <p:txBody>
          <a:bodyPr/>
          <a:lstStyle/>
          <a:p>
            <a:r>
              <a:rPr lang="en-GB" dirty="0"/>
              <a:t>Guiding Principle 2: Delineating a Direction    </a:t>
            </a:r>
          </a:p>
        </p:txBody>
      </p:sp>
      <p:sp>
        <p:nvSpPr>
          <p:cNvPr id="4" name="Footer Placeholder 3"/>
          <p:cNvSpPr>
            <a:spLocks noGrp="1"/>
          </p:cNvSpPr>
          <p:nvPr>
            <p:ph type="ftr" sz="quarter" idx="12"/>
          </p:nvPr>
        </p:nvSpPr>
        <p:spPr>
          <a:xfrm>
            <a:off x="7380312" y="4667844"/>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71727" y="1044577"/>
            <a:ext cx="6048672" cy="4098923"/>
          </a:xfrm>
        </p:spPr>
        <p:txBody>
          <a:bodyPr>
            <a:noAutofit/>
          </a:bodyPr>
          <a:lstStyle/>
          <a:p>
            <a:pPr algn="just">
              <a:lnSpc>
                <a:spcPct val="115000"/>
              </a:lnSpc>
              <a:spcAft>
                <a:spcPts val="800"/>
              </a:spcAft>
            </a:pPr>
            <a:r>
              <a:rPr lang="en-GB" sz="1600" dirty="0"/>
              <a:t>Once baselines for indicators have been established, the next step is to delineate a direction of success in relation to reference points (the baselines) </a:t>
            </a:r>
          </a:p>
          <a:p>
            <a:pPr algn="just">
              <a:lnSpc>
                <a:spcPct val="115000"/>
              </a:lnSpc>
              <a:spcAft>
                <a:spcPts val="800"/>
              </a:spcAft>
            </a:pPr>
            <a:endParaRPr lang="en-GB" sz="1400" dirty="0"/>
          </a:p>
          <a:p>
            <a:pPr algn="just">
              <a:lnSpc>
                <a:spcPct val="115000"/>
              </a:lnSpc>
              <a:spcAft>
                <a:spcPts val="800"/>
              </a:spcAft>
            </a:pPr>
            <a:r>
              <a:rPr lang="en-GB" sz="1600" dirty="0"/>
              <a:t>Recommended language to describe the desired direction of travel (from a baseline) are: </a:t>
            </a:r>
            <a:r>
              <a:rPr lang="en-GB" sz="1600" b="1" i="1" dirty="0">
                <a:solidFill>
                  <a:schemeClr val="accent1"/>
                </a:solidFill>
              </a:rPr>
              <a:t>Increase</a:t>
            </a:r>
            <a:r>
              <a:rPr lang="en-GB" sz="1600" dirty="0"/>
              <a:t>,</a:t>
            </a:r>
            <a:r>
              <a:rPr lang="en-GB" sz="1600" b="1" i="1" dirty="0">
                <a:solidFill>
                  <a:schemeClr val="accent1"/>
                </a:solidFill>
              </a:rPr>
              <a:t> Maintain</a:t>
            </a:r>
            <a:r>
              <a:rPr lang="en-GB" sz="1600" b="1" i="1" dirty="0"/>
              <a:t> </a:t>
            </a:r>
            <a:r>
              <a:rPr lang="en-GB" sz="1600" dirty="0"/>
              <a:t>and</a:t>
            </a:r>
            <a:r>
              <a:rPr lang="en-GB" sz="1600" b="1" i="1" dirty="0"/>
              <a:t> </a:t>
            </a:r>
            <a:r>
              <a:rPr lang="en-GB" sz="1600" b="1" i="1" dirty="0">
                <a:solidFill>
                  <a:schemeClr val="accent1"/>
                </a:solidFill>
              </a:rPr>
              <a:t>Decrease</a:t>
            </a:r>
          </a:p>
          <a:p>
            <a:pPr algn="just">
              <a:lnSpc>
                <a:spcPct val="115000"/>
              </a:lnSpc>
              <a:spcAft>
                <a:spcPts val="800"/>
              </a:spcAft>
            </a:pPr>
            <a:endParaRPr lang="en-GB" sz="1600" b="1" i="1" dirty="0">
              <a:effectLst/>
            </a:endParaRPr>
          </a:p>
          <a:p>
            <a:pPr algn="just">
              <a:lnSpc>
                <a:spcPct val="115000"/>
              </a:lnSpc>
              <a:spcAft>
                <a:spcPts val="800"/>
              </a:spcAft>
            </a:pPr>
            <a:r>
              <a:rPr lang="en-GB" sz="1600" b="1" i="1" dirty="0">
                <a:solidFill>
                  <a:schemeClr val="accent1"/>
                </a:solidFill>
              </a:rPr>
              <a:t>Increase</a:t>
            </a:r>
            <a:r>
              <a:rPr lang="en-GB" sz="1600" b="1" i="1" dirty="0"/>
              <a:t> </a:t>
            </a:r>
            <a:r>
              <a:rPr lang="en-GB" sz="1600" dirty="0"/>
              <a:t>and </a:t>
            </a:r>
            <a:r>
              <a:rPr lang="en-GB" sz="1600" b="1" i="1" dirty="0">
                <a:solidFill>
                  <a:schemeClr val="accent1"/>
                </a:solidFill>
              </a:rPr>
              <a:t>Decrease</a:t>
            </a:r>
            <a:r>
              <a:rPr lang="en-GB" sz="1600" b="1" i="1" dirty="0"/>
              <a:t> </a:t>
            </a:r>
            <a:r>
              <a:rPr lang="en-GB" sz="1600" dirty="0"/>
              <a:t>are relevant for when you want to see a particular change</a:t>
            </a:r>
            <a:r>
              <a:rPr lang="en-GB" sz="1600" b="1" i="1" dirty="0"/>
              <a:t>, </a:t>
            </a:r>
            <a:r>
              <a:rPr lang="en-GB" sz="1600" b="1" i="1" dirty="0">
                <a:solidFill>
                  <a:schemeClr val="accent1"/>
                </a:solidFill>
              </a:rPr>
              <a:t>Maintain</a:t>
            </a:r>
            <a:r>
              <a:rPr lang="en-GB" sz="1600" b="1" i="1" dirty="0"/>
              <a:t> </a:t>
            </a:r>
            <a:r>
              <a:rPr lang="en-GB" sz="1600" dirty="0"/>
              <a:t>is for when you want to avoid a particular change</a:t>
            </a:r>
            <a:endParaRPr lang="en-GB" sz="1600" dirty="0">
              <a:effectLst/>
            </a:endParaRPr>
          </a:p>
        </p:txBody>
      </p:sp>
      <p:sp>
        <p:nvSpPr>
          <p:cNvPr id="2" name="Slide Number Placeholder 1"/>
          <p:cNvSpPr>
            <a:spLocks noGrp="1"/>
          </p:cNvSpPr>
          <p:nvPr>
            <p:ph type="sldNum" sz="quarter" idx="11"/>
          </p:nvPr>
        </p:nvSpPr>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Arial" charset="0"/>
              <a:ea typeface="+mn-ea"/>
              <a:cs typeface="+mn-cs"/>
            </a:endParaRPr>
          </a:p>
        </p:txBody>
      </p:sp>
      <p:sp>
        <p:nvSpPr>
          <p:cNvPr id="3" name="Quad Arrow 2"/>
          <p:cNvSpPr/>
          <p:nvPr/>
        </p:nvSpPr>
        <p:spPr>
          <a:xfrm>
            <a:off x="6588224" y="1131590"/>
            <a:ext cx="2357258" cy="2736304"/>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51942" rtl="0" eaLnBrk="1" fontAlgn="base" latinLnBrk="0" hangingPunct="1">
              <a:lnSpc>
                <a:spcPct val="100000"/>
              </a:lnSpc>
              <a:spcBef>
                <a:spcPct val="0"/>
              </a:spcBef>
              <a:spcAft>
                <a:spcPct val="0"/>
              </a:spcAft>
              <a:buClrTx/>
              <a:buSzTx/>
              <a:buFontTx/>
              <a:buNone/>
              <a:tabLst/>
              <a:defRPr/>
            </a:pPr>
            <a:endParaRPr kumimoji="0" lang="en-GB" sz="17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p:cNvSpPr txBox="1"/>
          <p:nvPr/>
        </p:nvSpPr>
        <p:spPr>
          <a:xfrm>
            <a:off x="7413653" y="1360825"/>
            <a:ext cx="758747" cy="261610"/>
          </a:xfrm>
          <a:prstGeom prst="rect">
            <a:avLst/>
          </a:prstGeom>
          <a:noFill/>
        </p:spPr>
        <p:txBody>
          <a:bodyPr wrap="square" rtlCol="0">
            <a:spAutoFit/>
          </a:bodyPr>
          <a:lstStyle/>
          <a:p>
            <a:pPr marL="0" marR="0" lvl="0" indent="0" algn="l"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050" b="1" i="0" u="none" strike="noStrike" kern="1200" cap="none" spc="0" normalizeH="0" baseline="0" noProof="0" dirty="0">
                <a:ln>
                  <a:noFill/>
                </a:ln>
                <a:solidFill>
                  <a:prstClr val="white"/>
                </a:solidFill>
                <a:effectLst/>
                <a:uLnTx/>
                <a:uFillTx/>
                <a:latin typeface="Arial" charset="0"/>
                <a:ea typeface="+mn-ea"/>
                <a:cs typeface="+mn-cs"/>
              </a:rPr>
              <a:t>Increase</a:t>
            </a:r>
          </a:p>
        </p:txBody>
      </p:sp>
      <p:sp>
        <p:nvSpPr>
          <p:cNvPr id="8" name="TextBox 7"/>
          <p:cNvSpPr txBox="1"/>
          <p:nvPr/>
        </p:nvSpPr>
        <p:spPr>
          <a:xfrm>
            <a:off x="7383476" y="3291830"/>
            <a:ext cx="830756" cy="253916"/>
          </a:xfrm>
          <a:prstGeom prst="rect">
            <a:avLst/>
          </a:prstGeom>
          <a:noFill/>
        </p:spPr>
        <p:txBody>
          <a:bodyPr wrap="square" rtlCol="0">
            <a:spAutoFit/>
          </a:bodyPr>
          <a:lstStyle/>
          <a:p>
            <a:pPr marL="0" marR="0" lvl="0" indent="0" algn="l"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050" b="1" i="0" u="none" strike="noStrike" kern="1200" cap="none" spc="0" normalizeH="0" baseline="0" noProof="0" dirty="0">
                <a:ln>
                  <a:noFill/>
                </a:ln>
                <a:solidFill>
                  <a:prstClr val="white"/>
                </a:solidFill>
                <a:effectLst/>
                <a:uLnTx/>
                <a:uFillTx/>
                <a:latin typeface="Arial" charset="0"/>
                <a:ea typeface="+mn-ea"/>
                <a:cs typeface="+mn-cs"/>
              </a:rPr>
              <a:t>Decrease</a:t>
            </a:r>
          </a:p>
        </p:txBody>
      </p:sp>
      <p:sp>
        <p:nvSpPr>
          <p:cNvPr id="9" name="TextBox 8"/>
          <p:cNvSpPr txBox="1"/>
          <p:nvPr/>
        </p:nvSpPr>
        <p:spPr>
          <a:xfrm>
            <a:off x="7308304" y="2326327"/>
            <a:ext cx="905928" cy="307777"/>
          </a:xfrm>
          <a:prstGeom prst="rect">
            <a:avLst/>
          </a:prstGeom>
          <a:noFill/>
        </p:spPr>
        <p:txBody>
          <a:bodyPr wrap="square" rtlCol="0">
            <a:spAutoFit/>
          </a:bodyPr>
          <a:lstStyle/>
          <a:p>
            <a:pPr marL="0" marR="0" lvl="0" indent="0" algn="l" defTabSz="851942" rtl="0" eaLnBrk="1" fontAlgn="base" latinLnBrk="0" hangingPunct="1">
              <a:lnSpc>
                <a:spcPct val="100000"/>
              </a:lnSpc>
              <a:spcBef>
                <a:spcPct val="0"/>
              </a:spcBef>
              <a:spcAft>
                <a:spcPct val="0"/>
              </a:spcAft>
              <a:buClr>
                <a:srgbClr val="CD2456"/>
              </a:buClr>
              <a:buSzPct val="110000"/>
              <a:buFontTx/>
              <a:buNone/>
              <a:tabLst/>
              <a:defRPr/>
            </a:pPr>
            <a:r>
              <a:rPr kumimoji="0" lang="en-GB" sz="1400" b="1" i="0" u="none" strike="noStrike" kern="1200" cap="none" spc="0" normalizeH="0" baseline="0" noProof="0" dirty="0">
                <a:ln>
                  <a:noFill/>
                </a:ln>
                <a:solidFill>
                  <a:prstClr val="white"/>
                </a:solidFill>
                <a:effectLst/>
                <a:uLnTx/>
                <a:uFillTx/>
                <a:latin typeface="Arial" charset="0"/>
                <a:ea typeface="+mn-ea"/>
                <a:cs typeface="+mn-cs"/>
              </a:rPr>
              <a:t>Maintain</a:t>
            </a:r>
          </a:p>
        </p:txBody>
      </p:sp>
    </p:spTree>
    <p:extLst>
      <p:ext uri="{BB962C8B-B14F-4D97-AF65-F5344CB8AC3E}">
        <p14:creationId xmlns:p14="http://schemas.microsoft.com/office/powerpoint/2010/main" val="327853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0528" y="54778"/>
            <a:ext cx="6840000" cy="649007"/>
          </a:xfrm>
        </p:spPr>
        <p:txBody>
          <a:bodyPr/>
          <a:lstStyle/>
          <a:p>
            <a:r>
              <a:rPr lang="en-GB" dirty="0"/>
              <a:t>Guiding Principle 3: SMART </a:t>
            </a:r>
          </a:p>
        </p:txBody>
      </p:sp>
      <p:sp>
        <p:nvSpPr>
          <p:cNvPr id="4" name="Footer Placeholder 3"/>
          <p:cNvSpPr>
            <a:spLocks noGrp="1"/>
          </p:cNvSpPr>
          <p:nvPr>
            <p:ph type="ftr" sz="quarter" idx="12"/>
          </p:nvPr>
        </p:nvSpPr>
        <p:spPr>
          <a:xfrm>
            <a:off x="7380312" y="4861075"/>
            <a:ext cx="1651061" cy="274637"/>
          </a:xfrm>
        </p:spPr>
        <p:txBody>
          <a:bodyPr>
            <a:normAutofit/>
          </a:bodyPr>
          <a:lstStyle/>
          <a:p>
            <a:pPr marL="0" marR="0" lvl="0" indent="0" algn="r" defTabSz="851942"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000000">
                    <a:tint val="75000"/>
                  </a:srgbClr>
                </a:solidFill>
                <a:effectLst/>
                <a:uLnTx/>
                <a:uFillTx/>
                <a:latin typeface="Arial" charset="0"/>
                <a:ea typeface="+mn-ea"/>
                <a:cs typeface="+mn-cs"/>
              </a:rPr>
              <a:t>UK OFFICIAL</a:t>
            </a:r>
          </a:p>
        </p:txBody>
      </p:sp>
      <p:sp>
        <p:nvSpPr>
          <p:cNvPr id="11" name="Content Placeholder 10"/>
          <p:cNvSpPr>
            <a:spLocks noGrp="1"/>
          </p:cNvSpPr>
          <p:nvPr>
            <p:ph sz="half" idx="1"/>
          </p:nvPr>
        </p:nvSpPr>
        <p:spPr>
          <a:xfrm>
            <a:off x="182750" y="651561"/>
            <a:ext cx="8720054" cy="1293076"/>
          </a:xfrm>
        </p:spPr>
        <p:txBody>
          <a:bodyPr>
            <a:noAutofit/>
          </a:bodyPr>
          <a:lstStyle/>
          <a:p>
            <a:pPr marL="0" indent="0" algn="just">
              <a:lnSpc>
                <a:spcPct val="115000"/>
              </a:lnSpc>
              <a:spcAft>
                <a:spcPts val="800"/>
              </a:spcAft>
              <a:buNone/>
            </a:pPr>
            <a:endParaRPr lang="en-GB" sz="1100" dirty="0"/>
          </a:p>
          <a:p>
            <a:pPr algn="just">
              <a:lnSpc>
                <a:spcPct val="115000"/>
              </a:lnSpc>
              <a:spcAft>
                <a:spcPts val="800"/>
              </a:spcAft>
            </a:pPr>
            <a:r>
              <a:rPr lang="en-GB" sz="1200" dirty="0"/>
              <a:t>Communication activities aimed at engendering change within a target, or target audience, need to be </a:t>
            </a:r>
            <a:r>
              <a:rPr lang="en-GB" sz="1200" b="1" dirty="0">
                <a:solidFill>
                  <a:schemeClr val="accent1"/>
                </a:solidFill>
              </a:rPr>
              <a:t>SMART</a:t>
            </a:r>
            <a:r>
              <a:rPr lang="en-GB" sz="1200" dirty="0"/>
              <a:t>. Successful deterrence is often underpinned by effective communication activities. As such, the argument that indicators should be </a:t>
            </a:r>
            <a:r>
              <a:rPr lang="en-GB" sz="1200" b="1" dirty="0">
                <a:solidFill>
                  <a:schemeClr val="accent1"/>
                </a:solidFill>
              </a:rPr>
              <a:t>SMART</a:t>
            </a:r>
            <a:r>
              <a:rPr lang="en-GB" sz="1200" dirty="0"/>
              <a:t> is applicable within the context of deterrence M&amp;E</a:t>
            </a:r>
            <a:r>
              <a:rPr lang="en-GB" sz="1100" dirty="0"/>
              <a:t> </a:t>
            </a:r>
          </a:p>
          <a:p>
            <a:pPr algn="just">
              <a:lnSpc>
                <a:spcPct val="115000"/>
              </a:lnSpc>
              <a:spcAft>
                <a:spcPts val="800"/>
              </a:spcAft>
            </a:pPr>
            <a:endParaRPr lang="en-GB" sz="1100" dirty="0"/>
          </a:p>
          <a:p>
            <a:pPr algn="just">
              <a:lnSpc>
                <a:spcPct val="115000"/>
              </a:lnSpc>
              <a:spcAft>
                <a:spcPts val="800"/>
              </a:spcAft>
            </a:pPr>
            <a:endParaRPr lang="en-GB" sz="1100" dirty="0"/>
          </a:p>
          <a:p>
            <a:pPr marL="342900" lvl="0" indent="-342900" algn="just">
              <a:lnSpc>
                <a:spcPct val="115000"/>
              </a:lnSpc>
              <a:spcAft>
                <a:spcPts val="800"/>
              </a:spcAft>
              <a:buFont typeface="Symbol" panose="05050102010706020507" pitchFamily="18" charset="2"/>
              <a:buChar char=""/>
            </a:pPr>
            <a:endParaRPr lang="en-GB" sz="1200" dirty="0"/>
          </a:p>
        </p:txBody>
      </p:sp>
      <p:sp>
        <p:nvSpPr>
          <p:cNvPr id="2" name="Slide Number Placeholder 1"/>
          <p:cNvSpPr>
            <a:spLocks noGrp="1"/>
          </p:cNvSpPr>
          <p:nvPr>
            <p:ph type="sldNum" sz="quarter" idx="11"/>
          </p:nvPr>
        </p:nvSpPr>
        <p:spPr>
          <a:xfrm>
            <a:off x="6973973" y="4659600"/>
            <a:ext cx="2057400" cy="211757"/>
          </a:xfrm>
        </p:spPr>
        <p:txBody>
          <a:bodyPr/>
          <a:lstStyle/>
          <a:p>
            <a:pPr marL="0" marR="0" lvl="0" indent="0" algn="r" defTabSz="851942" rtl="0" eaLnBrk="1" fontAlgn="base" latinLnBrk="0" hangingPunct="1">
              <a:lnSpc>
                <a:spcPct val="100000"/>
              </a:lnSpc>
              <a:spcBef>
                <a:spcPct val="0"/>
              </a:spcBef>
              <a:spcAft>
                <a:spcPct val="0"/>
              </a:spcAft>
              <a:buClrTx/>
              <a:buSzTx/>
              <a:buFontTx/>
              <a:buNone/>
              <a:tabLst/>
              <a:defRPr/>
            </a:pPr>
            <a:fld id="{41D5E06E-8463-49C0-8B6A-3B9E03BCC454}" type="slidenum">
              <a:rPr kumimoji="0" lang="en-GB" sz="1200" b="0" i="0" u="none" strike="noStrike" kern="1200" cap="none" spc="0" normalizeH="0" baseline="0" noProof="0" smtClean="0">
                <a:ln>
                  <a:noFill/>
                </a:ln>
                <a:solidFill>
                  <a:srgbClr val="000000">
                    <a:tint val="75000"/>
                  </a:srgbClr>
                </a:solidFill>
                <a:effectLst/>
                <a:uLnTx/>
                <a:uFillTx/>
                <a:latin typeface="Arial" charset="0"/>
                <a:ea typeface="+mn-ea"/>
                <a:cs typeface="+mn-cs"/>
              </a:rPr>
              <a:pPr marL="0" marR="0" lvl="0" indent="0" algn="r" defTabSz="851942"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dirty="0">
              <a:ln>
                <a:noFill/>
              </a:ln>
              <a:solidFill>
                <a:srgbClr val="000000">
                  <a:tint val="75000"/>
                </a:srgbClr>
              </a:solidFill>
              <a:effectLst/>
              <a:uLnTx/>
              <a:uFillTx/>
              <a:latin typeface="Arial" charset="0"/>
              <a:ea typeface="+mn-ea"/>
              <a:cs typeface="+mn-cs"/>
            </a:endParaRPr>
          </a:p>
        </p:txBody>
      </p:sp>
      <p:sp>
        <p:nvSpPr>
          <p:cNvPr id="3" name="TextBox 2"/>
          <p:cNvSpPr txBox="1"/>
          <p:nvPr/>
        </p:nvSpPr>
        <p:spPr>
          <a:xfrm>
            <a:off x="603612" y="2210933"/>
            <a:ext cx="7878330" cy="2554545"/>
          </a:xfrm>
          <a:prstGeom prst="rect">
            <a:avLst/>
          </a:prstGeom>
          <a:noFill/>
          <a:ln w="28575">
            <a:solidFill>
              <a:srgbClr val="C00000"/>
            </a:solidFill>
          </a:ln>
          <a:effectLst>
            <a:softEdge rad="0"/>
          </a:effectLst>
        </p:spPr>
        <p:txBody>
          <a:bodyPr wrap="square" rtlCol="0">
            <a:spAutoFit/>
          </a:bodyPr>
          <a:lstStyle/>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100" b="1" i="0" u="none" strike="noStrike" kern="1200" cap="none" spc="0" normalizeH="0" baseline="0" noProof="0" dirty="0">
              <a:ln>
                <a:noFill/>
              </a:ln>
              <a:solidFill>
                <a:schemeClr val="accent1"/>
              </a:solidFill>
              <a:effectLst/>
              <a:uLnTx/>
              <a:uFillTx/>
              <a:latin typeface="Arial" charset="0"/>
              <a:ea typeface="+mn-ea"/>
              <a:cs typeface="+mn-cs"/>
            </a:endParaRP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Specific: </a:t>
            </a:r>
            <a:r>
              <a:rPr kumimoji="0" lang="en-GB" sz="1100" b="0" i="0" u="none" strike="noStrike" kern="1200" cap="none" spc="0" normalizeH="0" baseline="0" noProof="0" dirty="0">
                <a:ln>
                  <a:noFill/>
                </a:ln>
                <a:solidFill>
                  <a:srgbClr val="000000"/>
                </a:solidFill>
                <a:effectLst/>
                <a:uLnTx/>
                <a:uFillTx/>
                <a:latin typeface="Arial" charset="0"/>
                <a:ea typeface="+mn-ea"/>
                <a:cs typeface="+mn-cs"/>
              </a:rPr>
              <a:t>The indicator should accurately describe what is intended to be measured, and should not include multiple measurements in one indicator</a:t>
            </a: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Measurable: </a:t>
            </a:r>
            <a:r>
              <a:rPr kumimoji="0" lang="en-GB" sz="1100" b="0" i="0" u="none" strike="noStrike" kern="1200" cap="none" spc="0" normalizeH="0" baseline="0" noProof="0" dirty="0">
                <a:ln>
                  <a:noFill/>
                </a:ln>
                <a:solidFill>
                  <a:srgbClr val="000000"/>
                </a:solidFill>
                <a:effectLst/>
                <a:uLnTx/>
                <a:uFillTx/>
                <a:latin typeface="Arial" charset="0"/>
                <a:ea typeface="+mn-ea"/>
                <a:cs typeface="+mn-cs"/>
              </a:rPr>
              <a:t>Regardless of who uses the indicator, consistent results should be obtained and tracked under the same conditions</a:t>
            </a: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Attainable/Achievable: </a:t>
            </a:r>
            <a:r>
              <a:rPr kumimoji="0" lang="en-GB" sz="1100" b="0" i="0" u="none" strike="noStrike" kern="1200" cap="none" spc="0" normalizeH="0" baseline="0" noProof="0" dirty="0">
                <a:ln>
                  <a:noFill/>
                </a:ln>
                <a:solidFill>
                  <a:srgbClr val="000000"/>
                </a:solidFill>
                <a:effectLst/>
                <a:uLnTx/>
                <a:uFillTx/>
                <a:latin typeface="Arial" charset="0"/>
                <a:ea typeface="+mn-ea"/>
                <a:cs typeface="+mn-cs"/>
              </a:rPr>
              <a:t>Collecting data for the indicator should be simple, straightforward, and cost-effective</a:t>
            </a: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Relevant: </a:t>
            </a:r>
            <a:r>
              <a:rPr kumimoji="0" lang="en-GB" sz="1100" b="0" i="0" u="none" strike="noStrike" kern="1200" cap="none" spc="0" normalizeH="0" baseline="0" noProof="0" dirty="0">
                <a:ln>
                  <a:noFill/>
                </a:ln>
                <a:solidFill>
                  <a:srgbClr val="000000"/>
                </a:solidFill>
                <a:effectLst/>
                <a:uLnTx/>
                <a:uFillTx/>
                <a:latin typeface="Arial" charset="0"/>
                <a:ea typeface="+mn-ea"/>
                <a:cs typeface="+mn-cs"/>
              </a:rPr>
              <a:t>The indicator should be closely connected with each respective input, output or outcome, and the associated activity(s)</a:t>
            </a: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1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r>
              <a:rPr kumimoji="0" lang="en-GB" sz="1100" b="1" i="0" u="none" strike="noStrike" kern="1200" cap="none" spc="0" normalizeH="0" baseline="0" noProof="0" dirty="0">
                <a:ln>
                  <a:noFill/>
                </a:ln>
                <a:solidFill>
                  <a:schemeClr val="accent1"/>
                </a:solidFill>
                <a:effectLst/>
                <a:uLnTx/>
                <a:uFillTx/>
                <a:latin typeface="Arial" charset="0"/>
                <a:ea typeface="+mn-ea"/>
                <a:cs typeface="+mn-cs"/>
              </a:rPr>
              <a:t>Timely: </a:t>
            </a:r>
            <a:r>
              <a:rPr kumimoji="0" lang="en-GB" sz="1100" b="0" i="0" u="none" strike="noStrike" kern="1200" cap="none" spc="0" normalizeH="0" baseline="0" noProof="0" dirty="0">
                <a:ln>
                  <a:noFill/>
                </a:ln>
                <a:solidFill>
                  <a:srgbClr val="000000"/>
                </a:solidFill>
                <a:effectLst/>
                <a:uLnTx/>
                <a:uFillTx/>
                <a:latin typeface="Arial" charset="0"/>
                <a:ea typeface="+mn-ea"/>
                <a:cs typeface="+mn-cs"/>
              </a:rPr>
              <a:t>The indicator should be timely in accordance to the associated activity(s) </a:t>
            </a:r>
          </a:p>
          <a:p>
            <a:pPr marL="285750" marR="0" lvl="0" indent="-285750" algn="l" defTabSz="851942" rtl="0" eaLnBrk="1" fontAlgn="base" latinLnBrk="0" hangingPunct="1">
              <a:lnSpc>
                <a:spcPct val="100000"/>
              </a:lnSpc>
              <a:spcBef>
                <a:spcPct val="0"/>
              </a:spcBef>
              <a:spcAft>
                <a:spcPct val="0"/>
              </a:spcAft>
              <a:buClr>
                <a:srgbClr val="CD2456"/>
              </a:buClr>
              <a:buSzPct val="110000"/>
              <a:buFont typeface="Wingdings" panose="05000000000000000000" pitchFamily="2" charset="2"/>
              <a:buChar char="§"/>
              <a:tabLst/>
              <a:defRPr/>
            </a:pPr>
            <a:endParaRPr kumimoji="0" lang="en-GB" sz="17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3949553"/>
      </p:ext>
    </p:extLst>
  </p:cSld>
  <p:clrMapOvr>
    <a:masterClrMapping/>
  </p:clrMapOvr>
</p:sld>
</file>

<file path=ppt/theme/theme1.xml><?xml version="1.0" encoding="utf-8"?>
<a:theme xmlns:a="http://schemas.openxmlformats.org/drawingml/2006/main" name="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Dstl PowerPoint Template_1.4" id="{E5162BD4-78D4-42E5-8052-817B5131E102}" vid="{14B13844-AFA9-4864-BE36-FFE4695BF74E}"/>
    </a:ext>
  </a:extLst>
</a:theme>
</file>

<file path=ppt/theme/theme2.xml><?xml version="1.0" encoding="utf-8"?>
<a:theme xmlns:a="http://schemas.openxmlformats.org/drawingml/2006/main" name="1_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resentation1" id="{370B588C-F70F-45A5-BB31-474BFF7DA875}" vid="{1D83BAAF-1948-4825-A723-77BA2FF436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5d711a5-081b-44f6-bcc7-b80b0c14e289">
      <Terms xmlns="http://schemas.microsoft.com/office/infopath/2007/PartnerControls"/>
    </lcf76f155ced4ddcb4097134ff3c332f>
    <TaxCatchAll xmlns="79fbb198-cc22-4351-a8bc-d29029e2dfd3" xsi:nil="true"/>
    <Categories0 xmlns="75d711a5-081b-44f6-bcc7-b80b0c14e289"/>
    <Other_x003f_ xmlns="75d711a5-081b-44f6-bcc7-b80b0c14e28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BDAA9966015A40A7AE0B1B930734A5" ma:contentTypeVersion="12" ma:contentTypeDescription="Create a new document." ma:contentTypeScope="" ma:versionID="2fea262209260d9774bc70faf27d5ff4">
  <xsd:schema xmlns:xsd="http://www.w3.org/2001/XMLSchema" xmlns:xs="http://www.w3.org/2001/XMLSchema" xmlns:p="http://schemas.microsoft.com/office/2006/metadata/properties" xmlns:ns2="75d711a5-081b-44f6-bcc7-b80b0c14e289" xmlns:ns3="79fbb198-cc22-4351-a8bc-d29029e2dfd3" targetNamespace="http://schemas.microsoft.com/office/2006/metadata/properties" ma:root="true" ma:fieldsID="836f45f227caa7fd056ff361fa66c7df" ns2:_="" ns3:_="">
    <xsd:import namespace="75d711a5-081b-44f6-bcc7-b80b0c14e289"/>
    <xsd:import namespace="79fbb198-cc22-4351-a8bc-d29029e2df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ategories0" minOccurs="0"/>
                <xsd:element ref="ns2:Other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711a5-081b-44f6-bcc7-b80b0c14e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6db2ca-7152-4b93-a332-f277b680db3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ategories0" ma:index="18" nillable="true" ma:displayName="Categories" ma:format="Dropdown" ma:internalName="Categories0" ma:requiredMultiChoice="true">
      <xsd:complexType>
        <xsd:complexContent>
          <xsd:extension base="dms:MultiChoice">
            <xsd:sequence>
              <xsd:element name="Value" maxOccurs="unbounded" minOccurs="0" nillable="true">
                <xsd:simpleType>
                  <xsd:restriction base="dms:Choice">
                    <xsd:enumeration value="Innovation (Keep the same)"/>
                    <xsd:enumeration value="Impact"/>
                    <xsd:enumeration value="Multi-Discipline"/>
                    <xsd:enumeration value="Ties to OR Society Work/ISMOR"/>
                    <xsd:enumeration value="Other"/>
                  </xsd:restriction>
                </xsd:simpleType>
              </xsd:element>
            </xsd:sequence>
          </xsd:extension>
        </xsd:complexContent>
      </xsd:complexType>
    </xsd:element>
    <xsd:element name="Other_x003f_" ma:index="19" nillable="true" ma:displayName="Other?" ma:internalName="Other_x003f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fbb198-cc22-4351-a8bc-d29029e2dfd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485065c-0118-4a44-8dc6-f7507f60a6da}" ma:internalName="TaxCatchAll" ma:showField="CatchAllData" ma:web="79fbb198-cc22-4351-a8bc-d29029e2df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414178-5CE3-446A-84AA-179B8D75D51A}">
  <ds:schemaRefs>
    <ds:schemaRef ds:uri="http://schemas.microsoft.com/sharepoint/events"/>
  </ds:schemaRefs>
</ds:datastoreItem>
</file>

<file path=customXml/itemProps2.xml><?xml version="1.0" encoding="utf-8"?>
<ds:datastoreItem xmlns:ds="http://schemas.openxmlformats.org/officeDocument/2006/customXml" ds:itemID="{7F7EDCB0-008E-401E-B872-986C9240FAA5}">
  <ds:schemaRef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e45fef5f-20ce-4a01-844f-e62606f21384"/>
    <ds:schemaRef ds:uri="http://schemas.microsoft.com/sharepoint/v3"/>
    <ds:schemaRef ds:uri="http://www.w3.org/XML/1998/namespace"/>
  </ds:schemaRefs>
</ds:datastoreItem>
</file>

<file path=customXml/itemProps3.xml><?xml version="1.0" encoding="utf-8"?>
<ds:datastoreItem xmlns:ds="http://schemas.openxmlformats.org/officeDocument/2006/customXml" ds:itemID="{2C3111E1-BC08-44FD-A0C1-1947CDBAF151}"/>
</file>

<file path=customXml/itemProps4.xml><?xml version="1.0" encoding="utf-8"?>
<ds:datastoreItem xmlns:ds="http://schemas.openxmlformats.org/officeDocument/2006/customXml" ds:itemID="{8C3A1156-0767-485D-AE32-7BABD3E376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Dstl PowerPoint Template_1.4</Template>
  <TotalTime>392</TotalTime>
  <Words>2716</Words>
  <Application>Microsoft Office PowerPoint</Application>
  <PresentationFormat>On-screen Show (16:9)</PresentationFormat>
  <Paragraphs>304</Paragraphs>
  <Slides>21</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Symbol</vt:lpstr>
      <vt:lpstr>Times New Roman</vt:lpstr>
      <vt:lpstr>Wingdings</vt:lpstr>
      <vt:lpstr>Custom Design</vt:lpstr>
      <vt:lpstr>1_Custom Design</vt:lpstr>
      <vt:lpstr> The Eight Guiding Principles for  Generating Indicators of Effect    </vt:lpstr>
      <vt:lpstr>The Problem</vt:lpstr>
      <vt:lpstr>Importance of Addressing the Problem</vt:lpstr>
      <vt:lpstr>Recurring Finding </vt:lpstr>
      <vt:lpstr>Method: Literature Review </vt:lpstr>
      <vt:lpstr>Output: The 8 Guiding Principles</vt:lpstr>
      <vt:lpstr>Guiding Principle 1: Baselines  </vt:lpstr>
      <vt:lpstr>Guiding Principle 2: Delineating a Direction    </vt:lpstr>
      <vt:lpstr>Guiding Principle 3: SMART </vt:lpstr>
      <vt:lpstr>Guiding Principle 4: Consistent Language / Structure </vt:lpstr>
      <vt:lpstr>The Formula in Practice</vt:lpstr>
      <vt:lpstr>Guiding Principle 5: Indicating Failure</vt:lpstr>
      <vt:lpstr>Guiding Principle 6: Proxy Indicators </vt:lpstr>
      <vt:lpstr>Guiding Principle 7: Categorisation  </vt:lpstr>
      <vt:lpstr>Guiding Principle 8: Quality Assessment   </vt:lpstr>
      <vt:lpstr>Indicator Down-Selection   </vt:lpstr>
      <vt:lpstr>Test Case: Dstl’s Indicators Catalogue</vt:lpstr>
      <vt:lpstr>Adopting the Guidance: Benefits</vt:lpstr>
      <vt:lpstr>Adopting the Guidance: Caveat</vt:lpstr>
      <vt:lpstr>Questions?</vt:lpstr>
      <vt:lpstr>PowerPoint Presentation</vt:lpstr>
    </vt:vector>
  </TitlesOfParts>
  <Company>Dstl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Ross Perry</dc:creator>
  <cp:lastModifiedBy>Ross Perry</cp:lastModifiedBy>
  <cp:revision>48</cp:revision>
  <cp:lastPrinted>2019-07-09T10:44:40Z</cp:lastPrinted>
  <dcterms:created xsi:type="dcterms:W3CDTF">2025-06-09T07:03:02Z</dcterms:created>
  <dcterms:modified xsi:type="dcterms:W3CDTF">2025-06-30T15:26:45Z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0x010100ABBDAA9966015A40A7AE0B1B930734A5</vt:lpwstr>
  </property>
  <property fmtid="{D5CDD505-2E9C-101B-9397-08002B2CF9AE}" pid="3" name="_dlc_DocIdItemGuid">
    <vt:lpwstr>5f2c302a-6fb2-4683-9a10-124abc0f9280</vt:lpwstr>
  </property>
  <property fmtid="{D5CDD505-2E9C-101B-9397-08002B2CF9AE}" pid="4" name="MSIP_Label_b0140c2a-7195-4538-b29d-0802498180ca_Enabled">
    <vt:lpwstr>true</vt:lpwstr>
  </property>
  <property fmtid="{D5CDD505-2E9C-101B-9397-08002B2CF9AE}" pid="5" name="MSIP_Label_b0140c2a-7195-4538-b29d-0802498180ca_SetDate">
    <vt:lpwstr>2025-06-09T07:03:41Z</vt:lpwstr>
  </property>
  <property fmtid="{D5CDD505-2E9C-101B-9397-08002B2CF9AE}" pid="6" name="MSIP_Label_b0140c2a-7195-4538-b29d-0802498180ca_Method">
    <vt:lpwstr>Privileged</vt:lpwstr>
  </property>
  <property fmtid="{D5CDD505-2E9C-101B-9397-08002B2CF9AE}" pid="7" name="MSIP_Label_b0140c2a-7195-4538-b29d-0802498180ca_Name">
    <vt:lpwstr>O</vt:lpwstr>
  </property>
  <property fmtid="{D5CDD505-2E9C-101B-9397-08002B2CF9AE}" pid="8" name="MSIP_Label_b0140c2a-7195-4538-b29d-0802498180ca_SiteId">
    <vt:lpwstr>46c7b800-8aa6-4143-a299-3de8679a6ef7</vt:lpwstr>
  </property>
  <property fmtid="{D5CDD505-2E9C-101B-9397-08002B2CF9AE}" pid="9" name="MSIP_Label_b0140c2a-7195-4538-b29d-0802498180ca_ActionId">
    <vt:lpwstr>833c5657-7e90-47ac-a3d9-289c735a6dd9</vt:lpwstr>
  </property>
  <property fmtid="{D5CDD505-2E9C-101B-9397-08002B2CF9AE}" pid="10" name="MSIP_Label_b0140c2a-7195-4538-b29d-0802498180ca_ContentBits">
    <vt:lpwstr>0</vt:lpwstr>
  </property>
</Properties>
</file>